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49"/>
  </p:notesMasterIdLst>
  <p:handoutMasterIdLst>
    <p:handoutMasterId r:id="rId50"/>
  </p:handoutMasterIdLst>
  <p:sldIdLst>
    <p:sldId id="672" r:id="rId3"/>
    <p:sldId id="721" r:id="rId4"/>
    <p:sldId id="626" r:id="rId5"/>
    <p:sldId id="673" r:id="rId6"/>
    <p:sldId id="674" r:id="rId7"/>
    <p:sldId id="675" r:id="rId8"/>
    <p:sldId id="676" r:id="rId9"/>
    <p:sldId id="677" r:id="rId10"/>
    <p:sldId id="678" r:id="rId11"/>
    <p:sldId id="679" r:id="rId12"/>
    <p:sldId id="680" r:id="rId13"/>
    <p:sldId id="681" r:id="rId14"/>
    <p:sldId id="682" r:id="rId15"/>
    <p:sldId id="683" r:id="rId16"/>
    <p:sldId id="684" r:id="rId17"/>
    <p:sldId id="685" r:id="rId18"/>
    <p:sldId id="686" r:id="rId19"/>
    <p:sldId id="687" r:id="rId20"/>
    <p:sldId id="720" r:id="rId21"/>
    <p:sldId id="688" r:id="rId22"/>
    <p:sldId id="689" r:id="rId23"/>
    <p:sldId id="704" r:id="rId24"/>
    <p:sldId id="705" r:id="rId25"/>
    <p:sldId id="707" r:id="rId26"/>
    <p:sldId id="706" r:id="rId27"/>
    <p:sldId id="708" r:id="rId28"/>
    <p:sldId id="709" r:id="rId29"/>
    <p:sldId id="710" r:id="rId30"/>
    <p:sldId id="711" r:id="rId31"/>
    <p:sldId id="712" r:id="rId32"/>
    <p:sldId id="690" r:id="rId33"/>
    <p:sldId id="722" r:id="rId34"/>
    <p:sldId id="691" r:id="rId35"/>
    <p:sldId id="692" r:id="rId36"/>
    <p:sldId id="693" r:id="rId37"/>
    <p:sldId id="694" r:id="rId38"/>
    <p:sldId id="695" r:id="rId39"/>
    <p:sldId id="696" r:id="rId40"/>
    <p:sldId id="697" r:id="rId41"/>
    <p:sldId id="698" r:id="rId42"/>
    <p:sldId id="699" r:id="rId43"/>
    <p:sldId id="700" r:id="rId44"/>
    <p:sldId id="701" r:id="rId45"/>
    <p:sldId id="703" r:id="rId46"/>
    <p:sldId id="723" r:id="rId47"/>
    <p:sldId id="72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D7EEF0"/>
    <a:srgbClr val="005828"/>
    <a:srgbClr val="00582A"/>
    <a:srgbClr val="2F473E"/>
    <a:srgbClr val="D2DCFE"/>
    <a:srgbClr val="DAE3FE"/>
    <a:srgbClr val="B9C9FD"/>
    <a:srgbClr val="C0CDF6"/>
    <a:srgbClr val="C7D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6" autoAdjust="0"/>
    <p:restoredTop sz="82064" autoAdjust="0"/>
  </p:normalViewPr>
  <p:slideViewPr>
    <p:cSldViewPr>
      <p:cViewPr varScale="1">
        <p:scale>
          <a:sx n="74" d="100"/>
          <a:sy n="74" d="100"/>
        </p:scale>
        <p:origin x="1699"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4/17/2021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4/17/2021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0049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969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4462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8699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294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95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05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3580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881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236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6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84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962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201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375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232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0601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477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054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4580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38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230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9789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3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2820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98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1949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9895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36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882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923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159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493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60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1510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917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9250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8038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1837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592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64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787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18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2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643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4/17/2021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4/17/2021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4/17/2021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4/17/2021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4/17/2021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4/17/2021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4/17/2021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4/17/2021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4/17/2021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4/17/2021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4/17/2021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4/17/2021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4/17/2021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4/17/2021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4/17/2021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s-local-stream://EpubReader_BDDE6FF7396348B28BF6A1B93A39E5AE/Content/text/part0008_split_001.html#large_margin_classification_plo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s-local-stream://EpubReader_BDDE6FF7396348B28BF6A1B93A39E5AE/Content/text/part0008_split_003.html#higher_dimensions_plo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DATS</a:t>
            </a:r>
            <a: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 50</a:t>
            </a: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1</a:t>
            </a:r>
            <a:b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b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Fundamentals of Data Science</a:t>
            </a:r>
            <a:endParaRPr kumimoji="0" lang="en-US" sz="3200" b="1" i="0" u="none" strike="noStrike" kern="1200" cap="none" spc="0" normalizeH="0" baseline="0" noProof="0" dirty="0">
              <a:ln>
                <a:noFill/>
              </a:ln>
              <a:solidFill>
                <a:srgbClr val="0070C0"/>
              </a:solidFill>
              <a:effectLst/>
              <a:uLnTx/>
              <a:uFillTx/>
              <a:latin typeface="Calibri" pitchFamily="34" charset="0"/>
              <a:ea typeface="+mj-ea"/>
              <a:cs typeface="Calibri" pitchFamily="34" charset="0"/>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marR="0" lvl="0" indent="0" algn="r" defTabSz="914400" rtl="0" eaLnBrk="1" fontAlgn="auto" latinLnBrk="0" hangingPunct="1">
              <a:lnSpc>
                <a:spcPct val="90000"/>
              </a:lnSpc>
              <a:spcBef>
                <a:spcPts val="600"/>
              </a:spcBef>
              <a:spcAft>
                <a:spcPts val="600"/>
              </a:spcAft>
              <a:buClr>
                <a:srgbClr val="007033"/>
              </a:buClr>
              <a:buSzTx/>
              <a:buFont typeface="Arial" pitchFamily="34" charset="0"/>
              <a:buNone/>
              <a:tabLst/>
              <a:defRPr/>
            </a:pP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Spring</a:t>
            </a:r>
            <a:r>
              <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 20</a:t>
            </a: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21</a:t>
            </a:r>
            <a:endPar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endParaRPr>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81000" y="4572000"/>
            <a:ext cx="8534400" cy="1368387"/>
          </a:xfrm>
          <a:prstGeom prst="rect">
            <a:avLst/>
          </a:prstGeom>
          <a:noFill/>
          <a:ln w="9525">
            <a:noFill/>
            <a:miter lim="800000"/>
            <a:headEnd/>
            <a:tailEnd/>
          </a:ln>
        </p:spPr>
        <p:txBody>
          <a:bodyPr lIns="92075" tIns="46038" rIns="92075" bIns="46038"/>
          <a:lstStyle/>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r>
              <a:rPr kumimoji="1" lang="tr-TR" sz="3200" b="1" i="0" u="none" strike="noStrike" kern="1200" cap="none" spc="0" normalizeH="0" baseline="0" noProof="0" dirty="0">
                <a:ln>
                  <a:noFill/>
                </a:ln>
                <a:solidFill>
                  <a:srgbClr val="303030"/>
                </a:solidFill>
                <a:effectLst/>
                <a:uLnTx/>
                <a:uFillTx/>
                <a:latin typeface="Arial"/>
                <a:ea typeface="+mn-ea"/>
                <a:cs typeface="Arial"/>
              </a:rPr>
              <a:t>Hasan Demirtaş</a:t>
            </a: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3">
                  <a:extLst>
                    <a:ext uri="{A12FA001-AC4F-418D-AE19-62706E023703}">
                      <ahyp:hlinkClr xmlns:ahyp="http://schemas.microsoft.com/office/drawing/2018/hyperlinkcolor" val="tx"/>
                    </a:ext>
                  </a:extLst>
                </a:hlinkClick>
              </a:rPr>
              <a:t>hasan.demirtas@yeditepe.edu.tr</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4">
                  <a:extLst>
                    <a:ext uri="{A12FA001-AC4F-418D-AE19-62706E023703}">
                      <ahyp:hlinkClr xmlns:ahyp="http://schemas.microsoft.com/office/drawing/2018/hyperlinkcolor" val="tx"/>
                    </a:ext>
                  </a:extLst>
                </a:hlinkClick>
              </a:rPr>
              <a:t>hdemirtas.academic@gmail.com</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p:txBody>
      </p:sp>
      <p:sp>
        <p:nvSpPr>
          <p:cNvPr id="2" name="Rectangle 1">
            <a:extLst>
              <a:ext uri="{FF2B5EF4-FFF2-40B4-BE49-F238E27FC236}">
                <a16:creationId xmlns:a16="http://schemas.microsoft.com/office/drawing/2014/main" id="{03EB8D5D-A5C5-4008-AC1B-0C258EDD4731}"/>
              </a:ext>
            </a:extLst>
          </p:cNvPr>
          <p:cNvSpPr/>
          <p:nvPr/>
        </p:nvSpPr>
        <p:spPr>
          <a:xfrm>
            <a:off x="381000" y="2743200"/>
            <a:ext cx="4572000" cy="1027974"/>
          </a:xfrm>
          <a:prstGeom prst="rect">
            <a:avLst/>
          </a:prstGeom>
        </p:spPr>
        <p:txBody>
          <a:bodyPr>
            <a:spAutoFit/>
          </a:bodyPr>
          <a:lstStyle/>
          <a:p>
            <a:pPr lvl="0" eaLnBrk="0" hangingPunct="0">
              <a:spcBef>
                <a:spcPct val="20000"/>
              </a:spcBef>
              <a:buClr>
                <a:srgbClr val="D26900"/>
              </a:buClr>
              <a:buSzPct val="75000"/>
              <a:defRPr/>
            </a:pPr>
            <a:r>
              <a:rPr kumimoji="1" lang="tr-TR" sz="3200" b="1" dirty="0">
                <a:solidFill>
                  <a:srgbClr val="303030"/>
                </a:solidFill>
                <a:latin typeface="Arial"/>
                <a:cs typeface="Arial"/>
              </a:rPr>
              <a:t>Cumhur Baştürk</a:t>
            </a:r>
          </a:p>
          <a:p>
            <a:pPr lvl="0" eaLnBrk="0" hangingPunct="0">
              <a:spcBef>
                <a:spcPct val="20000"/>
              </a:spcBef>
              <a:buClr>
                <a:srgbClr val="D26900"/>
              </a:buClr>
              <a:buSzPct val="75000"/>
              <a:defRPr/>
            </a:pPr>
            <a:r>
              <a:rPr kumimoji="1" lang="tr-TR" sz="2400" dirty="0">
                <a:solidFill>
                  <a:srgbClr val="303030"/>
                </a:solidFill>
                <a:latin typeface="Arial"/>
                <a:cs typeface="Arial"/>
                <a:hlinkClick r:id="rId5">
                  <a:extLst>
                    <a:ext uri="{A12FA001-AC4F-418D-AE19-62706E023703}">
                      <ahyp:hlinkClr xmlns:ahyp="http://schemas.microsoft.com/office/drawing/2018/hyperlinkcolor" val="tx"/>
                    </a:ext>
                  </a:extLst>
                </a:hlinkClick>
              </a:rPr>
              <a:t>basturkc.academic@gmail.com</a:t>
            </a:r>
            <a:endParaRPr kumimoji="1" lang="tr-TR" sz="2400" dirty="0">
              <a:solidFill>
                <a:srgbClr val="303030"/>
              </a:solidFill>
              <a:latin typeface="Arial"/>
              <a:cs typeface="Arial"/>
            </a:endParaRPr>
          </a:p>
        </p:txBody>
      </p:sp>
    </p:spTree>
    <p:extLst>
      <p:ext uri="{BB962C8B-B14F-4D97-AF65-F5344CB8AC3E}">
        <p14:creationId xmlns:p14="http://schemas.microsoft.com/office/powerpoint/2010/main" val="32551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7832113D-9265-4CC8-A6F1-B0C09A00E522}"/>
              </a:ext>
            </a:extLst>
          </p:cNvPr>
          <p:cNvSpPr/>
          <p:nvPr/>
        </p:nvSpPr>
        <p:spPr>
          <a:xfrm>
            <a:off x="221672" y="990600"/>
            <a:ext cx="8697039" cy="3416320"/>
          </a:xfrm>
          <a:prstGeom prst="rect">
            <a:avLst/>
          </a:prstGeom>
        </p:spPr>
        <p:txBody>
          <a:bodyPr wrap="square">
            <a:spAutoFit/>
          </a:bodyPr>
          <a:lstStyle/>
          <a:p>
            <a:r>
              <a:rPr lang="de-DE" b="1" dirty="0"/>
              <a:t>Naive-Bayes algorithm for predictive modeling</a:t>
            </a:r>
            <a:endParaRPr lang="tr-TR" b="1" dirty="0"/>
          </a:p>
          <a:p>
            <a:endParaRPr lang="de-DE" b="1" dirty="0"/>
          </a:p>
          <a:p>
            <a:r>
              <a:rPr lang="de-DE" dirty="0"/>
              <a:t>– A statistical classifier that can predict class membership probabilities (a generative method)</a:t>
            </a:r>
            <a:endParaRPr lang="tr-TR" dirty="0"/>
          </a:p>
          <a:p>
            <a:endParaRPr lang="de-DE" dirty="0"/>
          </a:p>
          <a:p>
            <a:r>
              <a:rPr lang="de-DE" dirty="0"/>
              <a:t>– Despite its simplicity, it’s surprisingly accurate</a:t>
            </a:r>
            <a:endParaRPr lang="tr-TR" dirty="0"/>
          </a:p>
          <a:p>
            <a:endParaRPr lang="de-DE" dirty="0"/>
          </a:p>
          <a:p>
            <a:r>
              <a:rPr lang="de-DE" dirty="0"/>
              <a:t>– Underlying probabilistic model: </a:t>
            </a:r>
            <a:r>
              <a:rPr lang="de-DE" b="1" dirty="0"/>
              <a:t>The Bayes Theorem</a:t>
            </a:r>
            <a:endParaRPr lang="tr-TR" b="1" dirty="0"/>
          </a:p>
          <a:p>
            <a:endParaRPr lang="de-DE" b="1" dirty="0"/>
          </a:p>
          <a:p>
            <a:r>
              <a:rPr lang="de-DE" dirty="0"/>
              <a:t>– </a:t>
            </a:r>
            <a:r>
              <a:rPr lang="de-DE" b="1" dirty="0"/>
              <a:t>Basic assumption</a:t>
            </a:r>
            <a:r>
              <a:rPr lang="de-DE" dirty="0"/>
              <a:t>: Given a class, every attribute is </a:t>
            </a:r>
            <a:r>
              <a:rPr lang="de-DE" u="sng" dirty="0"/>
              <a:t>independent</a:t>
            </a:r>
            <a:r>
              <a:rPr lang="de-DE" dirty="0"/>
              <a:t> of all other attributes (the value of one feature has no effect on that of another – thus the word "Naive"... more on this later). This is hardly ever true, but it works pretty well in most cases.</a:t>
            </a:r>
          </a:p>
        </p:txBody>
      </p:sp>
    </p:spTree>
    <p:extLst>
      <p:ext uri="{BB962C8B-B14F-4D97-AF65-F5344CB8AC3E}">
        <p14:creationId xmlns:p14="http://schemas.microsoft.com/office/powerpoint/2010/main" val="12571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4" name="Rectangle 3">
            <a:extLst>
              <a:ext uri="{FF2B5EF4-FFF2-40B4-BE49-F238E27FC236}">
                <a16:creationId xmlns:a16="http://schemas.microsoft.com/office/drawing/2014/main" id="{850A5527-43B6-4B9E-9064-85F51176255E}"/>
              </a:ext>
            </a:extLst>
          </p:cNvPr>
          <p:cNvSpPr/>
          <p:nvPr/>
        </p:nvSpPr>
        <p:spPr>
          <a:xfrm>
            <a:off x="214746" y="1554242"/>
            <a:ext cx="8669329" cy="707886"/>
          </a:xfrm>
          <a:prstGeom prst="rect">
            <a:avLst/>
          </a:prstGeom>
        </p:spPr>
        <p:txBody>
          <a:bodyPr wrap="square">
            <a:spAutoFit/>
          </a:bodyPr>
          <a:lstStyle/>
          <a:p>
            <a:r>
              <a:rPr lang="en-US" sz="2000" dirty="0">
                <a:solidFill>
                  <a:srgbClr val="000000"/>
                </a:solidFill>
              </a:rPr>
              <a:t>• Classification problem: What is the probability of class</a:t>
            </a:r>
            <a:r>
              <a:rPr lang="tr-TR" sz="2000" dirty="0">
                <a:solidFill>
                  <a:srgbClr val="000000"/>
                </a:solidFill>
              </a:rPr>
              <a:t> </a:t>
            </a:r>
            <a:r>
              <a:rPr lang="en-US" sz="2000" dirty="0">
                <a:solidFill>
                  <a:srgbClr val="000000"/>
                </a:solidFill>
              </a:rPr>
              <a:t>c given the set of features by X? It follows from the</a:t>
            </a:r>
            <a:r>
              <a:rPr lang="tr-TR" sz="2000" dirty="0">
                <a:solidFill>
                  <a:srgbClr val="000000"/>
                </a:solidFill>
              </a:rPr>
              <a:t> </a:t>
            </a:r>
            <a:r>
              <a:rPr lang="de-DE" sz="2000" dirty="0">
                <a:solidFill>
                  <a:srgbClr val="000000"/>
                </a:solidFill>
              </a:rPr>
              <a:t>Bayes’ theorem:</a:t>
            </a:r>
            <a:endParaRPr lang="tr-TR" sz="2000" dirty="0">
              <a:solidFill>
                <a:srgbClr val="000000"/>
              </a:solidFill>
            </a:endParaRPr>
          </a:p>
        </p:txBody>
      </p:sp>
      <p:sp>
        <p:nvSpPr>
          <p:cNvPr id="6" name="Rectangle 5">
            <a:extLst>
              <a:ext uri="{FF2B5EF4-FFF2-40B4-BE49-F238E27FC236}">
                <a16:creationId xmlns:a16="http://schemas.microsoft.com/office/drawing/2014/main" id="{9212213D-E887-4F44-BD7D-49009D0144E6}"/>
              </a:ext>
            </a:extLst>
          </p:cNvPr>
          <p:cNvSpPr/>
          <p:nvPr/>
        </p:nvSpPr>
        <p:spPr>
          <a:xfrm>
            <a:off x="228600" y="1143000"/>
            <a:ext cx="2351926" cy="369332"/>
          </a:xfrm>
          <a:prstGeom prst="rect">
            <a:avLst/>
          </a:prstGeom>
        </p:spPr>
        <p:txBody>
          <a:bodyPr wrap="none">
            <a:spAutoFit/>
          </a:bodyPr>
          <a:lstStyle/>
          <a:p>
            <a:r>
              <a:rPr lang="en-US" dirty="0">
                <a:solidFill>
                  <a:srgbClr val="FF0000"/>
                </a:solidFill>
              </a:rPr>
              <a:t>Why is NB so popular?</a:t>
            </a:r>
          </a:p>
        </p:txBody>
      </p:sp>
      <p:sp>
        <p:nvSpPr>
          <p:cNvPr id="7" name="Rectangle 6">
            <a:extLst>
              <a:ext uri="{FF2B5EF4-FFF2-40B4-BE49-F238E27FC236}">
                <a16:creationId xmlns:a16="http://schemas.microsoft.com/office/drawing/2014/main" id="{3726E978-A87C-4AF5-A504-FA2EB348051B}"/>
              </a:ext>
            </a:extLst>
          </p:cNvPr>
          <p:cNvSpPr/>
          <p:nvPr/>
        </p:nvSpPr>
        <p:spPr>
          <a:xfrm>
            <a:off x="214746" y="4550974"/>
            <a:ext cx="4000903" cy="369332"/>
          </a:xfrm>
          <a:prstGeom prst="rect">
            <a:avLst/>
          </a:prstGeom>
        </p:spPr>
        <p:txBody>
          <a:bodyPr wrap="none">
            <a:spAutoFit/>
          </a:bodyPr>
          <a:lstStyle/>
          <a:p>
            <a:r>
              <a:rPr lang="en-US" dirty="0">
                <a:solidFill>
                  <a:srgbClr val="000000"/>
                </a:solidFill>
              </a:rPr>
              <a:t>• The numerator is computed as follows:</a:t>
            </a:r>
          </a:p>
        </p:txBody>
      </p:sp>
      <p:pic>
        <p:nvPicPr>
          <p:cNvPr id="2" name="Picture 1">
            <a:extLst>
              <a:ext uri="{FF2B5EF4-FFF2-40B4-BE49-F238E27FC236}">
                <a16:creationId xmlns:a16="http://schemas.microsoft.com/office/drawing/2014/main" id="{F2AF71D6-E81F-4251-A05B-68AA7ED13C87}"/>
              </a:ext>
            </a:extLst>
          </p:cNvPr>
          <p:cNvPicPr>
            <a:picLocks noChangeAspect="1"/>
          </p:cNvPicPr>
          <p:nvPr/>
        </p:nvPicPr>
        <p:blipFill>
          <a:blip r:embed="rId3"/>
          <a:stretch>
            <a:fillRect/>
          </a:stretch>
        </p:blipFill>
        <p:spPr>
          <a:xfrm>
            <a:off x="1498154" y="2414819"/>
            <a:ext cx="6102511" cy="1962682"/>
          </a:xfrm>
          <a:prstGeom prst="rect">
            <a:avLst/>
          </a:prstGeom>
        </p:spPr>
      </p:pic>
      <p:pic>
        <p:nvPicPr>
          <p:cNvPr id="3" name="Picture 2">
            <a:extLst>
              <a:ext uri="{FF2B5EF4-FFF2-40B4-BE49-F238E27FC236}">
                <a16:creationId xmlns:a16="http://schemas.microsoft.com/office/drawing/2014/main" id="{CD029D7E-9193-457C-9182-45B887241F18}"/>
              </a:ext>
            </a:extLst>
          </p:cNvPr>
          <p:cNvPicPr>
            <a:picLocks noChangeAspect="1"/>
          </p:cNvPicPr>
          <p:nvPr/>
        </p:nvPicPr>
        <p:blipFill>
          <a:blip r:embed="rId4"/>
          <a:stretch>
            <a:fillRect/>
          </a:stretch>
        </p:blipFill>
        <p:spPr>
          <a:xfrm>
            <a:off x="1808777" y="4924918"/>
            <a:ext cx="5481263" cy="1750519"/>
          </a:xfrm>
          <a:prstGeom prst="rect">
            <a:avLst/>
          </a:prstGeom>
        </p:spPr>
      </p:pic>
    </p:spTree>
    <p:extLst>
      <p:ext uri="{BB962C8B-B14F-4D97-AF65-F5344CB8AC3E}">
        <p14:creationId xmlns:p14="http://schemas.microsoft.com/office/powerpoint/2010/main" val="127585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898161D8-9A7D-4230-B2B8-3795CBB70E1C}"/>
              </a:ext>
            </a:extLst>
          </p:cNvPr>
          <p:cNvSpPr/>
          <p:nvPr/>
        </p:nvSpPr>
        <p:spPr>
          <a:xfrm>
            <a:off x="263236" y="1066800"/>
            <a:ext cx="8655476" cy="923330"/>
          </a:xfrm>
          <a:prstGeom prst="rect">
            <a:avLst/>
          </a:prstGeom>
        </p:spPr>
        <p:txBody>
          <a:bodyPr wrap="square">
            <a:spAutoFit/>
          </a:bodyPr>
          <a:lstStyle/>
          <a:p>
            <a:r>
              <a:rPr lang="en-US" dirty="0">
                <a:latin typeface="CIDFont+F5"/>
              </a:rPr>
              <a:t>• </a:t>
            </a:r>
            <a:r>
              <a:rPr lang="en-US" dirty="0"/>
              <a:t>It is clear that this is way too complex and a simplification is</a:t>
            </a:r>
            <a:r>
              <a:rPr lang="tr-TR" dirty="0"/>
              <a:t> </a:t>
            </a:r>
            <a:r>
              <a:rPr lang="en-US" dirty="0"/>
              <a:t>needed. By assuming all </a:t>
            </a:r>
            <a:r>
              <a:rPr lang="tr-TR" dirty="0"/>
              <a:t> f</a:t>
            </a:r>
            <a:r>
              <a:rPr lang="en-US" dirty="0" err="1"/>
              <a:t>eatures</a:t>
            </a:r>
            <a:r>
              <a:rPr lang="en-US" dirty="0"/>
              <a:t> are conditionally</a:t>
            </a:r>
            <a:r>
              <a:rPr lang="tr-TR" dirty="0"/>
              <a:t> </a:t>
            </a:r>
            <a:r>
              <a:rPr lang="en-US" dirty="0"/>
              <a:t>independent, last equation in the previous slide can be</a:t>
            </a:r>
            <a:r>
              <a:rPr lang="tr-TR" dirty="0"/>
              <a:t> </a:t>
            </a:r>
            <a:r>
              <a:rPr lang="en-US" dirty="0"/>
              <a:t>further simplified into the following form:</a:t>
            </a:r>
            <a:endParaRPr lang="de-DE" dirty="0"/>
          </a:p>
        </p:txBody>
      </p:sp>
      <p:pic>
        <p:nvPicPr>
          <p:cNvPr id="3" name="Picture 2">
            <a:extLst>
              <a:ext uri="{FF2B5EF4-FFF2-40B4-BE49-F238E27FC236}">
                <a16:creationId xmlns:a16="http://schemas.microsoft.com/office/drawing/2014/main" id="{772B9E6C-3962-4460-8332-D21024CA219E}"/>
              </a:ext>
            </a:extLst>
          </p:cNvPr>
          <p:cNvPicPr>
            <a:picLocks noChangeAspect="1"/>
          </p:cNvPicPr>
          <p:nvPr/>
        </p:nvPicPr>
        <p:blipFill>
          <a:blip r:embed="rId3"/>
          <a:stretch>
            <a:fillRect/>
          </a:stretch>
        </p:blipFill>
        <p:spPr>
          <a:xfrm>
            <a:off x="609600" y="2120908"/>
            <a:ext cx="8153400" cy="1521643"/>
          </a:xfrm>
          <a:prstGeom prst="rect">
            <a:avLst/>
          </a:prstGeom>
        </p:spPr>
      </p:pic>
      <p:sp>
        <p:nvSpPr>
          <p:cNvPr id="4" name="Rectangle 3">
            <a:extLst>
              <a:ext uri="{FF2B5EF4-FFF2-40B4-BE49-F238E27FC236}">
                <a16:creationId xmlns:a16="http://schemas.microsoft.com/office/drawing/2014/main" id="{B23B98ED-7559-4D62-890A-AA6DA81C5956}"/>
              </a:ext>
            </a:extLst>
          </p:cNvPr>
          <p:cNvSpPr/>
          <p:nvPr/>
        </p:nvSpPr>
        <p:spPr>
          <a:xfrm>
            <a:off x="266700" y="3886200"/>
            <a:ext cx="8652012" cy="923330"/>
          </a:xfrm>
          <a:prstGeom prst="rect">
            <a:avLst/>
          </a:prstGeom>
        </p:spPr>
        <p:txBody>
          <a:bodyPr wrap="square">
            <a:spAutoFit/>
          </a:bodyPr>
          <a:lstStyle/>
          <a:p>
            <a:r>
              <a:rPr lang="en-US" dirty="0"/>
              <a:t>• It all comes down to counting and multiplication which can</a:t>
            </a:r>
            <a:r>
              <a:rPr lang="tr-TR" dirty="0"/>
              <a:t> </a:t>
            </a:r>
            <a:r>
              <a:rPr lang="en-US" dirty="0"/>
              <a:t>all be pre-computed. Classification then becomes easy and</a:t>
            </a:r>
            <a:r>
              <a:rPr lang="tr-TR" dirty="0"/>
              <a:t> </a:t>
            </a:r>
            <a:r>
              <a:rPr lang="en-US" dirty="0"/>
              <a:t>fast. Assign the class label of whichever has the highest</a:t>
            </a:r>
            <a:r>
              <a:rPr lang="tr-TR" dirty="0"/>
              <a:t> </a:t>
            </a:r>
            <a:r>
              <a:rPr lang="de-DE" dirty="0"/>
              <a:t>likelihood and it’s done!</a:t>
            </a:r>
          </a:p>
        </p:txBody>
      </p:sp>
    </p:spTree>
    <p:extLst>
      <p:ext uri="{BB962C8B-B14F-4D97-AF65-F5344CB8AC3E}">
        <p14:creationId xmlns:p14="http://schemas.microsoft.com/office/powerpoint/2010/main" val="376962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36A8FACC-0520-4D41-BEBC-8B217FD977EE}"/>
              </a:ext>
            </a:extLst>
          </p:cNvPr>
          <p:cNvSpPr/>
          <p:nvPr/>
        </p:nvSpPr>
        <p:spPr>
          <a:xfrm>
            <a:off x="228600" y="1066800"/>
            <a:ext cx="2085764" cy="369332"/>
          </a:xfrm>
          <a:prstGeom prst="rect">
            <a:avLst/>
          </a:prstGeom>
        </p:spPr>
        <p:txBody>
          <a:bodyPr wrap="none">
            <a:spAutoFit/>
          </a:bodyPr>
          <a:lstStyle/>
          <a:p>
            <a:r>
              <a:rPr lang="de-DE" dirty="0">
                <a:solidFill>
                  <a:srgbClr val="FF0000"/>
                </a:solidFill>
              </a:rPr>
              <a:t>Types of NB models</a:t>
            </a:r>
          </a:p>
        </p:txBody>
      </p:sp>
      <p:sp>
        <p:nvSpPr>
          <p:cNvPr id="3" name="Rectangle 2">
            <a:extLst>
              <a:ext uri="{FF2B5EF4-FFF2-40B4-BE49-F238E27FC236}">
                <a16:creationId xmlns:a16="http://schemas.microsoft.com/office/drawing/2014/main" id="{894FCBC3-F00E-41AB-8142-9E342E12C296}"/>
              </a:ext>
            </a:extLst>
          </p:cNvPr>
          <p:cNvSpPr/>
          <p:nvPr/>
        </p:nvSpPr>
        <p:spPr>
          <a:xfrm>
            <a:off x="228600" y="1639043"/>
            <a:ext cx="8690112" cy="3847207"/>
          </a:xfrm>
          <a:prstGeom prst="rect">
            <a:avLst/>
          </a:prstGeom>
        </p:spPr>
        <p:txBody>
          <a:bodyPr wrap="square">
            <a:spAutoFit/>
          </a:bodyPr>
          <a:lstStyle/>
          <a:p>
            <a:r>
              <a:rPr lang="en-US" sz="2000" dirty="0"/>
              <a:t>• Based on the assumption for distribution of </a:t>
            </a:r>
            <a:r>
              <a:rPr lang="en-US" sz="2000" b="1" dirty="0"/>
              <a:t>p(</a:t>
            </a:r>
            <a:r>
              <a:rPr lang="en-US" sz="2000" b="1" dirty="0" err="1"/>
              <a:t>X|c</a:t>
            </a:r>
            <a:r>
              <a:rPr lang="en-US" sz="2000" b="1" dirty="0"/>
              <a:t>)</a:t>
            </a:r>
            <a:r>
              <a:rPr lang="tr-TR" sz="2000" dirty="0"/>
              <a:t>:</a:t>
            </a:r>
          </a:p>
          <a:p>
            <a:endParaRPr lang="en-US" sz="2000" dirty="0"/>
          </a:p>
          <a:p>
            <a:r>
              <a:rPr lang="de-DE" sz="2000" dirty="0"/>
              <a:t>• Gaussian NB</a:t>
            </a:r>
          </a:p>
          <a:p>
            <a:r>
              <a:rPr lang="en-US" dirty="0"/>
              <a:t>– Used for continuous data (real numbers), features are</a:t>
            </a:r>
            <a:r>
              <a:rPr lang="tr-TR" dirty="0"/>
              <a:t> </a:t>
            </a:r>
            <a:r>
              <a:rPr lang="en-US" dirty="0"/>
              <a:t>assumed to follow a Normal (Gaussian) distribution</a:t>
            </a:r>
            <a:endParaRPr lang="tr-TR" dirty="0"/>
          </a:p>
          <a:p>
            <a:endParaRPr lang="en-US" dirty="0"/>
          </a:p>
          <a:p>
            <a:r>
              <a:rPr lang="de-DE" sz="2000" dirty="0"/>
              <a:t>• Multinomial NB</a:t>
            </a:r>
          </a:p>
          <a:p>
            <a:r>
              <a:rPr lang="en-US" dirty="0"/>
              <a:t>– Represents the frequencies with which certain events have</a:t>
            </a:r>
            <a:r>
              <a:rPr lang="tr-TR" dirty="0"/>
              <a:t> </a:t>
            </a:r>
            <a:r>
              <a:rPr lang="en-US" dirty="0"/>
              <a:t>been generated (useful if your features are discrete such as</a:t>
            </a:r>
            <a:r>
              <a:rPr lang="tr-TR" dirty="0"/>
              <a:t> </a:t>
            </a:r>
            <a:r>
              <a:rPr lang="en-US" dirty="0"/>
              <a:t>counting how often a word occurs in a text document)</a:t>
            </a:r>
            <a:endParaRPr lang="tr-TR" dirty="0"/>
          </a:p>
          <a:p>
            <a:endParaRPr lang="en-US" dirty="0"/>
          </a:p>
          <a:p>
            <a:r>
              <a:rPr lang="de-DE" sz="2000" dirty="0"/>
              <a:t>• Bernoulli NB</a:t>
            </a:r>
          </a:p>
          <a:p>
            <a:r>
              <a:rPr lang="en-US" dirty="0"/>
              <a:t>– Used when the feature vectors are binary (the binomial</a:t>
            </a:r>
            <a:r>
              <a:rPr lang="tr-TR" dirty="0"/>
              <a:t> </a:t>
            </a:r>
            <a:r>
              <a:rPr lang="en-US" dirty="0"/>
              <a:t>model – used in classifying a word’s presence or absence in</a:t>
            </a:r>
            <a:r>
              <a:rPr lang="tr-TR" dirty="0"/>
              <a:t> </a:t>
            </a:r>
            <a:r>
              <a:rPr lang="en-US" dirty="0"/>
              <a:t>a text document such as spam detection)</a:t>
            </a:r>
            <a:endParaRPr lang="de-DE" dirty="0"/>
          </a:p>
        </p:txBody>
      </p:sp>
    </p:spTree>
    <p:extLst>
      <p:ext uri="{BB962C8B-B14F-4D97-AF65-F5344CB8AC3E}">
        <p14:creationId xmlns:p14="http://schemas.microsoft.com/office/powerpoint/2010/main" val="1669937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pic>
        <p:nvPicPr>
          <p:cNvPr id="2" name="Picture 1">
            <a:extLst>
              <a:ext uri="{FF2B5EF4-FFF2-40B4-BE49-F238E27FC236}">
                <a16:creationId xmlns:a16="http://schemas.microsoft.com/office/drawing/2014/main" id="{0F6A929F-E4D7-4B2C-9F7C-45BEFF4987C3}"/>
              </a:ext>
            </a:extLst>
          </p:cNvPr>
          <p:cNvPicPr>
            <a:picLocks noChangeAspect="1"/>
          </p:cNvPicPr>
          <p:nvPr/>
        </p:nvPicPr>
        <p:blipFill>
          <a:blip r:embed="rId3"/>
          <a:stretch>
            <a:fillRect/>
          </a:stretch>
        </p:blipFill>
        <p:spPr>
          <a:xfrm>
            <a:off x="228600" y="1447800"/>
            <a:ext cx="7662862" cy="1766466"/>
          </a:xfrm>
          <a:prstGeom prst="rect">
            <a:avLst/>
          </a:prstGeom>
        </p:spPr>
      </p:pic>
      <p:sp>
        <p:nvSpPr>
          <p:cNvPr id="3" name="Rectangle 2">
            <a:extLst>
              <a:ext uri="{FF2B5EF4-FFF2-40B4-BE49-F238E27FC236}">
                <a16:creationId xmlns:a16="http://schemas.microsoft.com/office/drawing/2014/main" id="{5B6E9083-B3BB-4337-8D9D-90CE7DA60B56}"/>
              </a:ext>
            </a:extLst>
          </p:cNvPr>
          <p:cNvSpPr/>
          <p:nvPr/>
        </p:nvSpPr>
        <p:spPr>
          <a:xfrm>
            <a:off x="228600" y="1078468"/>
            <a:ext cx="1005403" cy="369332"/>
          </a:xfrm>
          <a:prstGeom prst="rect">
            <a:avLst/>
          </a:prstGeom>
        </p:spPr>
        <p:txBody>
          <a:bodyPr wrap="none">
            <a:spAutoFit/>
          </a:bodyPr>
          <a:lstStyle/>
          <a:p>
            <a:r>
              <a:rPr lang="de-DE" dirty="0">
                <a:solidFill>
                  <a:srgbClr val="FF0000"/>
                </a:solidFill>
              </a:rPr>
              <a:t>Example</a:t>
            </a:r>
          </a:p>
        </p:txBody>
      </p:sp>
      <p:sp>
        <p:nvSpPr>
          <p:cNvPr id="4" name="Rectangle 3">
            <a:extLst>
              <a:ext uri="{FF2B5EF4-FFF2-40B4-BE49-F238E27FC236}">
                <a16:creationId xmlns:a16="http://schemas.microsoft.com/office/drawing/2014/main" id="{CC7FE6D5-21CF-41DA-978E-1393FDC35CDB}"/>
              </a:ext>
            </a:extLst>
          </p:cNvPr>
          <p:cNvSpPr/>
          <p:nvPr/>
        </p:nvSpPr>
        <p:spPr>
          <a:xfrm>
            <a:off x="228600" y="3429000"/>
            <a:ext cx="8690112" cy="892552"/>
          </a:xfrm>
          <a:prstGeom prst="rect">
            <a:avLst/>
          </a:prstGeom>
        </p:spPr>
        <p:txBody>
          <a:bodyPr wrap="square">
            <a:spAutoFit/>
          </a:bodyPr>
          <a:lstStyle/>
          <a:p>
            <a:r>
              <a:rPr lang="en-US" dirty="0"/>
              <a:t>• New data: </a:t>
            </a:r>
            <a:r>
              <a:rPr lang="en-US" b="1" dirty="0"/>
              <a:t>{long, sweet, yellow}</a:t>
            </a:r>
            <a:r>
              <a:rPr lang="en-US" dirty="0"/>
              <a:t> =&gt; What is the likelihood</a:t>
            </a:r>
            <a:r>
              <a:rPr lang="tr-TR" dirty="0"/>
              <a:t> </a:t>
            </a:r>
            <a:r>
              <a:rPr lang="en-US" dirty="0"/>
              <a:t>of this fruit being any one of the classes?</a:t>
            </a:r>
          </a:p>
          <a:p>
            <a:r>
              <a:rPr lang="en-US" sz="1600" dirty="0"/>
              <a:t>• </a:t>
            </a:r>
            <a:r>
              <a:rPr lang="en-US" sz="1600" b="1" dirty="0"/>
              <a:t>Step 1:</a:t>
            </a:r>
            <a:r>
              <a:rPr lang="en-US" sz="1600" dirty="0"/>
              <a:t> Let’s calculate the probability that the fruit is a banana</a:t>
            </a:r>
            <a:endParaRPr lang="de-DE" dirty="0"/>
          </a:p>
        </p:txBody>
      </p:sp>
      <p:pic>
        <p:nvPicPr>
          <p:cNvPr id="6" name="Picture 5">
            <a:extLst>
              <a:ext uri="{FF2B5EF4-FFF2-40B4-BE49-F238E27FC236}">
                <a16:creationId xmlns:a16="http://schemas.microsoft.com/office/drawing/2014/main" id="{EDFDAD79-3C91-4C9D-B537-4DF54F699422}"/>
              </a:ext>
            </a:extLst>
          </p:cNvPr>
          <p:cNvPicPr>
            <a:picLocks noChangeAspect="1"/>
          </p:cNvPicPr>
          <p:nvPr/>
        </p:nvPicPr>
        <p:blipFill>
          <a:blip r:embed="rId4"/>
          <a:stretch>
            <a:fillRect/>
          </a:stretch>
        </p:blipFill>
        <p:spPr>
          <a:xfrm>
            <a:off x="304800" y="4400146"/>
            <a:ext cx="7110412" cy="694469"/>
          </a:xfrm>
          <a:prstGeom prst="rect">
            <a:avLst/>
          </a:prstGeom>
        </p:spPr>
      </p:pic>
      <p:sp>
        <p:nvSpPr>
          <p:cNvPr id="7" name="Rectangle 6">
            <a:extLst>
              <a:ext uri="{FF2B5EF4-FFF2-40B4-BE49-F238E27FC236}">
                <a16:creationId xmlns:a16="http://schemas.microsoft.com/office/drawing/2014/main" id="{10CBF768-71AB-49F8-A560-21AA01C1478A}"/>
              </a:ext>
            </a:extLst>
          </p:cNvPr>
          <p:cNvSpPr/>
          <p:nvPr/>
        </p:nvSpPr>
        <p:spPr>
          <a:xfrm>
            <a:off x="304800" y="5173209"/>
            <a:ext cx="8458200" cy="369332"/>
          </a:xfrm>
          <a:prstGeom prst="rect">
            <a:avLst/>
          </a:prstGeom>
        </p:spPr>
        <p:txBody>
          <a:bodyPr wrap="square">
            <a:spAutoFit/>
          </a:bodyPr>
          <a:lstStyle/>
          <a:p>
            <a:r>
              <a:rPr lang="en-US" dirty="0"/>
              <a:t>• Assume the features are conditionally independent (given B):</a:t>
            </a:r>
            <a:endParaRPr lang="de-DE" dirty="0"/>
          </a:p>
        </p:txBody>
      </p:sp>
      <p:pic>
        <p:nvPicPr>
          <p:cNvPr id="8" name="Picture 7">
            <a:extLst>
              <a:ext uri="{FF2B5EF4-FFF2-40B4-BE49-F238E27FC236}">
                <a16:creationId xmlns:a16="http://schemas.microsoft.com/office/drawing/2014/main" id="{BFBB85D7-32A6-4994-A9BF-54B247C61EEE}"/>
              </a:ext>
            </a:extLst>
          </p:cNvPr>
          <p:cNvPicPr>
            <a:picLocks noChangeAspect="1"/>
          </p:cNvPicPr>
          <p:nvPr/>
        </p:nvPicPr>
        <p:blipFill>
          <a:blip r:embed="rId5"/>
          <a:stretch>
            <a:fillRect/>
          </a:stretch>
        </p:blipFill>
        <p:spPr>
          <a:xfrm>
            <a:off x="304801" y="5631945"/>
            <a:ext cx="8613911" cy="771525"/>
          </a:xfrm>
          <a:prstGeom prst="rect">
            <a:avLst/>
          </a:prstGeom>
        </p:spPr>
      </p:pic>
    </p:spTree>
    <p:extLst>
      <p:ext uri="{BB962C8B-B14F-4D97-AF65-F5344CB8AC3E}">
        <p14:creationId xmlns:p14="http://schemas.microsoft.com/office/powerpoint/2010/main" val="24834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FC6AD9E8-BFCD-435F-B551-778415A56B0D}"/>
              </a:ext>
            </a:extLst>
          </p:cNvPr>
          <p:cNvSpPr/>
          <p:nvPr/>
        </p:nvSpPr>
        <p:spPr>
          <a:xfrm>
            <a:off x="228600" y="1143000"/>
            <a:ext cx="8690112" cy="369332"/>
          </a:xfrm>
          <a:prstGeom prst="rect">
            <a:avLst/>
          </a:prstGeom>
        </p:spPr>
        <p:txBody>
          <a:bodyPr wrap="square">
            <a:spAutoFit/>
          </a:bodyPr>
          <a:lstStyle/>
          <a:p>
            <a:r>
              <a:rPr lang="en-US" dirty="0"/>
              <a:t>• </a:t>
            </a:r>
            <a:r>
              <a:rPr lang="en-US" b="1" dirty="0"/>
              <a:t>Step 2:</a:t>
            </a:r>
            <a:r>
              <a:rPr lang="en-US" dirty="0"/>
              <a:t> Let’s work out the equations above and plug them in</a:t>
            </a:r>
            <a:endParaRPr lang="de-DE" dirty="0"/>
          </a:p>
        </p:txBody>
      </p:sp>
      <p:pic>
        <p:nvPicPr>
          <p:cNvPr id="3" name="Picture 2">
            <a:extLst>
              <a:ext uri="{FF2B5EF4-FFF2-40B4-BE49-F238E27FC236}">
                <a16:creationId xmlns:a16="http://schemas.microsoft.com/office/drawing/2014/main" id="{A35551A8-0ED5-4DCB-BB62-F55188F929AE}"/>
              </a:ext>
            </a:extLst>
          </p:cNvPr>
          <p:cNvPicPr>
            <a:picLocks noChangeAspect="1"/>
          </p:cNvPicPr>
          <p:nvPr/>
        </p:nvPicPr>
        <p:blipFill>
          <a:blip r:embed="rId3"/>
          <a:stretch>
            <a:fillRect/>
          </a:stretch>
        </p:blipFill>
        <p:spPr>
          <a:xfrm>
            <a:off x="1600200" y="1512332"/>
            <a:ext cx="6172200" cy="3336153"/>
          </a:xfrm>
          <a:prstGeom prst="rect">
            <a:avLst/>
          </a:prstGeom>
        </p:spPr>
      </p:pic>
      <p:sp>
        <p:nvSpPr>
          <p:cNvPr id="4" name="Rectangle 3">
            <a:extLst>
              <a:ext uri="{FF2B5EF4-FFF2-40B4-BE49-F238E27FC236}">
                <a16:creationId xmlns:a16="http://schemas.microsoft.com/office/drawing/2014/main" id="{CB50EF2E-9225-4A65-BF14-862221CBFD66}"/>
              </a:ext>
            </a:extLst>
          </p:cNvPr>
          <p:cNvSpPr/>
          <p:nvPr/>
        </p:nvSpPr>
        <p:spPr>
          <a:xfrm>
            <a:off x="228600" y="5022502"/>
            <a:ext cx="8690112" cy="369332"/>
          </a:xfrm>
          <a:prstGeom prst="rect">
            <a:avLst/>
          </a:prstGeom>
        </p:spPr>
        <p:txBody>
          <a:bodyPr wrap="square">
            <a:spAutoFit/>
          </a:bodyPr>
          <a:lstStyle/>
          <a:p>
            <a:r>
              <a:rPr lang="en-US" dirty="0"/>
              <a:t>• Carrying out the same computation for the other two classes:</a:t>
            </a:r>
            <a:endParaRPr lang="de-DE" dirty="0"/>
          </a:p>
        </p:txBody>
      </p:sp>
      <p:pic>
        <p:nvPicPr>
          <p:cNvPr id="6" name="Picture 5">
            <a:extLst>
              <a:ext uri="{FF2B5EF4-FFF2-40B4-BE49-F238E27FC236}">
                <a16:creationId xmlns:a16="http://schemas.microsoft.com/office/drawing/2014/main" id="{AED9544E-8C1D-4F96-BD75-E00EBF2ED81C}"/>
              </a:ext>
            </a:extLst>
          </p:cNvPr>
          <p:cNvPicPr>
            <a:picLocks noChangeAspect="1"/>
          </p:cNvPicPr>
          <p:nvPr/>
        </p:nvPicPr>
        <p:blipFill>
          <a:blip r:embed="rId4"/>
          <a:stretch>
            <a:fillRect/>
          </a:stretch>
        </p:blipFill>
        <p:spPr>
          <a:xfrm>
            <a:off x="1600200" y="5477885"/>
            <a:ext cx="4076700" cy="1228725"/>
          </a:xfrm>
          <a:prstGeom prst="rect">
            <a:avLst/>
          </a:prstGeom>
        </p:spPr>
      </p:pic>
      <p:sp>
        <p:nvSpPr>
          <p:cNvPr id="7" name="Rectangle 6">
            <a:extLst>
              <a:ext uri="{FF2B5EF4-FFF2-40B4-BE49-F238E27FC236}">
                <a16:creationId xmlns:a16="http://schemas.microsoft.com/office/drawing/2014/main" id="{FA5FDAD0-4EA1-4F15-9CF8-F358F492C7A5}"/>
              </a:ext>
            </a:extLst>
          </p:cNvPr>
          <p:cNvSpPr/>
          <p:nvPr/>
        </p:nvSpPr>
        <p:spPr>
          <a:xfrm>
            <a:off x="5791200" y="5612262"/>
            <a:ext cx="3127512" cy="923330"/>
          </a:xfrm>
          <a:prstGeom prst="rect">
            <a:avLst/>
          </a:prstGeom>
        </p:spPr>
        <p:txBody>
          <a:bodyPr wrap="square">
            <a:spAutoFit/>
          </a:bodyPr>
          <a:lstStyle/>
          <a:p>
            <a:r>
              <a:rPr lang="en-US" dirty="0"/>
              <a:t>Given the current attributes, Naive-Bayes classifies the fruit as </a:t>
            </a:r>
            <a:r>
              <a:rPr lang="en-US" b="1" dirty="0"/>
              <a:t>Banana</a:t>
            </a:r>
            <a:endParaRPr lang="de-DE" b="1" dirty="0"/>
          </a:p>
        </p:txBody>
      </p:sp>
    </p:spTree>
    <p:extLst>
      <p:ext uri="{BB962C8B-B14F-4D97-AF65-F5344CB8AC3E}">
        <p14:creationId xmlns:p14="http://schemas.microsoft.com/office/powerpoint/2010/main" val="156341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B18173CE-2806-45A2-82FC-8666E5FC4287}"/>
              </a:ext>
            </a:extLst>
          </p:cNvPr>
          <p:cNvSpPr/>
          <p:nvPr/>
        </p:nvSpPr>
        <p:spPr>
          <a:xfrm>
            <a:off x="225288" y="1524000"/>
            <a:ext cx="8690112" cy="4647426"/>
          </a:xfrm>
          <a:prstGeom prst="rect">
            <a:avLst/>
          </a:prstGeom>
        </p:spPr>
        <p:txBody>
          <a:bodyPr wrap="square">
            <a:spAutoFit/>
          </a:bodyPr>
          <a:lstStyle/>
          <a:p>
            <a:r>
              <a:rPr lang="de-DE" sz="2000" b="1" dirty="0"/>
              <a:t>• Zero Frequency (zero observation) problem</a:t>
            </a:r>
          </a:p>
          <a:p>
            <a:r>
              <a:rPr lang="en-US" dirty="0"/>
              <a:t>– When a categorical feature has a value not observed in the</a:t>
            </a:r>
            <a:r>
              <a:rPr lang="tr-TR" dirty="0"/>
              <a:t> </a:t>
            </a:r>
            <a:r>
              <a:rPr lang="en-US" dirty="0"/>
              <a:t>training set but present in the test set, the model assigns a 0</a:t>
            </a:r>
            <a:r>
              <a:rPr lang="tr-TR" dirty="0"/>
              <a:t> </a:t>
            </a:r>
            <a:r>
              <a:rPr lang="en-US" dirty="0"/>
              <a:t>probability and is unable to make a prediction. To fix it, we</a:t>
            </a:r>
          </a:p>
          <a:p>
            <a:r>
              <a:rPr lang="en-US" dirty="0"/>
              <a:t>apply a smoothing technique (Laplace correction) and add 1 to</a:t>
            </a:r>
            <a:r>
              <a:rPr lang="tr-TR" dirty="0"/>
              <a:t> </a:t>
            </a:r>
            <a:r>
              <a:rPr lang="en-US" dirty="0"/>
              <a:t>every feature. This is essentially assigning an arbitrarily low</a:t>
            </a:r>
            <a:r>
              <a:rPr lang="tr-TR" dirty="0"/>
              <a:t> </a:t>
            </a:r>
            <a:r>
              <a:rPr lang="en-US" dirty="0"/>
              <a:t>probability to that class to make it different from zero.</a:t>
            </a:r>
          </a:p>
          <a:p>
            <a:r>
              <a:rPr lang="de-DE" sz="2000" b="1" dirty="0"/>
              <a:t>• Not much "fine-tuning"</a:t>
            </a:r>
          </a:p>
          <a:p>
            <a:r>
              <a:rPr lang="en-US" dirty="0"/>
              <a:t>– NB classifiers have limited options for parameter tuning. So it’s</a:t>
            </a:r>
            <a:r>
              <a:rPr lang="tr-TR" dirty="0"/>
              <a:t> </a:t>
            </a:r>
            <a:r>
              <a:rPr lang="en-US" dirty="0"/>
              <a:t>best to focus on data pre-processing and feature selection.</a:t>
            </a:r>
          </a:p>
          <a:p>
            <a:r>
              <a:rPr lang="de-DE" sz="2000" b="1" dirty="0"/>
              <a:t>• No combination of classifiers</a:t>
            </a:r>
          </a:p>
          <a:p>
            <a:r>
              <a:rPr lang="en-US" dirty="0"/>
              <a:t>– Combination of classifiers (like </a:t>
            </a:r>
            <a:r>
              <a:rPr lang="en-US" dirty="0" err="1"/>
              <a:t>ensembling</a:t>
            </a:r>
            <a:r>
              <a:rPr lang="en-US" dirty="0"/>
              <a:t>, bagging and</a:t>
            </a:r>
            <a:r>
              <a:rPr lang="tr-TR" dirty="0"/>
              <a:t> </a:t>
            </a:r>
            <a:r>
              <a:rPr lang="en-US" dirty="0"/>
              <a:t>boosting) won’t help with NB as the purpose with these</a:t>
            </a:r>
            <a:r>
              <a:rPr lang="tr-TR" dirty="0"/>
              <a:t> </a:t>
            </a:r>
            <a:r>
              <a:rPr lang="en-US" dirty="0"/>
              <a:t>techniques is to reduce the variance. NB has no variance to</a:t>
            </a:r>
          </a:p>
          <a:p>
            <a:r>
              <a:rPr lang="de-DE" dirty="0"/>
              <a:t>minimize.</a:t>
            </a:r>
          </a:p>
          <a:p>
            <a:r>
              <a:rPr lang="de-DE" sz="2000" b="1" dirty="0"/>
              <a:t>• Deviations from normality</a:t>
            </a:r>
          </a:p>
          <a:p>
            <a:r>
              <a:rPr lang="en-US" dirty="0"/>
              <a:t>– For continuous features that don’t follow a Normal</a:t>
            </a:r>
            <a:r>
              <a:rPr lang="tr-TR" dirty="0"/>
              <a:t> </a:t>
            </a:r>
            <a:r>
              <a:rPr lang="de-DE" dirty="0"/>
              <a:t>distribution, try variable transformation.</a:t>
            </a:r>
          </a:p>
        </p:txBody>
      </p:sp>
      <p:sp>
        <p:nvSpPr>
          <p:cNvPr id="3" name="Rectangle 2">
            <a:extLst>
              <a:ext uri="{FF2B5EF4-FFF2-40B4-BE49-F238E27FC236}">
                <a16:creationId xmlns:a16="http://schemas.microsoft.com/office/drawing/2014/main" id="{E9C836B9-A9DF-4985-97DA-4737C4D5DF0F}"/>
              </a:ext>
            </a:extLst>
          </p:cNvPr>
          <p:cNvSpPr/>
          <p:nvPr/>
        </p:nvSpPr>
        <p:spPr>
          <a:xfrm>
            <a:off x="228600" y="1094524"/>
            <a:ext cx="2092239" cy="400110"/>
          </a:xfrm>
          <a:prstGeom prst="rect">
            <a:avLst/>
          </a:prstGeom>
        </p:spPr>
        <p:txBody>
          <a:bodyPr wrap="none">
            <a:spAutoFit/>
          </a:bodyPr>
          <a:lstStyle/>
          <a:p>
            <a:r>
              <a:rPr lang="de-DE" sz="2000" dirty="0">
                <a:solidFill>
                  <a:srgbClr val="FF0000"/>
                </a:solidFill>
              </a:rPr>
              <a:t>Problems with NB</a:t>
            </a:r>
          </a:p>
        </p:txBody>
      </p:sp>
    </p:spTree>
    <p:extLst>
      <p:ext uri="{BB962C8B-B14F-4D97-AF65-F5344CB8AC3E}">
        <p14:creationId xmlns:p14="http://schemas.microsoft.com/office/powerpoint/2010/main" val="41030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01FA99CF-F392-4698-868F-C015150B6E94}"/>
              </a:ext>
            </a:extLst>
          </p:cNvPr>
          <p:cNvSpPr/>
          <p:nvPr/>
        </p:nvSpPr>
        <p:spPr>
          <a:xfrm>
            <a:off x="228600" y="1066800"/>
            <a:ext cx="1537600" cy="369332"/>
          </a:xfrm>
          <a:prstGeom prst="rect">
            <a:avLst/>
          </a:prstGeom>
        </p:spPr>
        <p:txBody>
          <a:bodyPr wrap="none">
            <a:spAutoFit/>
          </a:bodyPr>
          <a:lstStyle/>
          <a:p>
            <a:r>
              <a:rPr lang="de-DE" dirty="0">
                <a:solidFill>
                  <a:srgbClr val="FF0000"/>
                </a:solidFill>
              </a:rPr>
              <a:t>Improving NB</a:t>
            </a:r>
          </a:p>
        </p:txBody>
      </p:sp>
      <p:sp>
        <p:nvSpPr>
          <p:cNvPr id="3" name="Rectangle 2">
            <a:extLst>
              <a:ext uri="{FF2B5EF4-FFF2-40B4-BE49-F238E27FC236}">
                <a16:creationId xmlns:a16="http://schemas.microsoft.com/office/drawing/2014/main" id="{CF653E4E-DAB5-4191-A916-AA2A252E946B}"/>
              </a:ext>
            </a:extLst>
          </p:cNvPr>
          <p:cNvSpPr/>
          <p:nvPr/>
        </p:nvSpPr>
        <p:spPr>
          <a:xfrm>
            <a:off x="228600" y="1535134"/>
            <a:ext cx="8690112" cy="3416320"/>
          </a:xfrm>
          <a:prstGeom prst="rect">
            <a:avLst/>
          </a:prstGeom>
        </p:spPr>
        <p:txBody>
          <a:bodyPr wrap="square">
            <a:spAutoFit/>
          </a:bodyPr>
          <a:lstStyle/>
          <a:p>
            <a:r>
              <a:rPr lang="de-DE" b="1" dirty="0"/>
              <a:t>• Use log probabilities</a:t>
            </a:r>
          </a:p>
          <a:p>
            <a:r>
              <a:rPr lang="en-US" dirty="0"/>
              <a:t>– Probabilities can be really small numbers and often lead</a:t>
            </a:r>
            <a:r>
              <a:rPr lang="tr-TR" dirty="0"/>
              <a:t> </a:t>
            </a:r>
            <a:r>
              <a:rPr lang="en-US" dirty="0"/>
              <a:t>to inaccurate results (due to precision of floating point</a:t>
            </a:r>
            <a:r>
              <a:rPr lang="tr-TR" dirty="0"/>
              <a:t> </a:t>
            </a:r>
            <a:r>
              <a:rPr lang="en-US" dirty="0"/>
              <a:t>values) when multiplied together. It is best to work in the</a:t>
            </a:r>
          </a:p>
          <a:p>
            <a:r>
              <a:rPr lang="en-US" dirty="0"/>
              <a:t>logarithmic realm and add them up rather than multiply</a:t>
            </a:r>
            <a:r>
              <a:rPr lang="tr-TR" dirty="0"/>
              <a:t> </a:t>
            </a:r>
            <a:r>
              <a:rPr lang="en-US" dirty="0"/>
              <a:t>them. You can convert it back to original later.</a:t>
            </a:r>
            <a:endParaRPr lang="tr-TR" dirty="0"/>
          </a:p>
          <a:p>
            <a:endParaRPr lang="en-US" dirty="0"/>
          </a:p>
          <a:p>
            <a:r>
              <a:rPr lang="de-DE" b="1" dirty="0"/>
              <a:t>• Remove redundant features</a:t>
            </a:r>
          </a:p>
          <a:p>
            <a:r>
              <a:rPr lang="en-US" dirty="0"/>
              <a:t>– Double-counting of correlated features. You can remove</a:t>
            </a:r>
            <a:r>
              <a:rPr lang="tr-TR" dirty="0"/>
              <a:t> </a:t>
            </a:r>
            <a:r>
              <a:rPr lang="en-US" dirty="0"/>
              <a:t>one of the highly correlated.</a:t>
            </a:r>
            <a:endParaRPr lang="tr-TR" dirty="0"/>
          </a:p>
          <a:p>
            <a:endParaRPr lang="en-US" dirty="0"/>
          </a:p>
          <a:p>
            <a:r>
              <a:rPr lang="de-DE" b="1" dirty="0"/>
              <a:t>• One vs Rest approach</a:t>
            </a:r>
          </a:p>
          <a:p>
            <a:r>
              <a:rPr lang="en-US" dirty="0"/>
              <a:t>– For features that have many categorical levels, you can try</a:t>
            </a:r>
            <a:r>
              <a:rPr lang="tr-TR" dirty="0"/>
              <a:t> </a:t>
            </a:r>
            <a:r>
              <a:rPr lang="en-US" dirty="0"/>
              <a:t>a two-class feature (category A vs all-else) and keep</a:t>
            </a:r>
            <a:r>
              <a:rPr lang="tr-TR" dirty="0"/>
              <a:t> </a:t>
            </a:r>
            <a:r>
              <a:rPr lang="de-DE" dirty="0"/>
              <a:t>experimenting with different combinations</a:t>
            </a:r>
          </a:p>
        </p:txBody>
      </p:sp>
    </p:spTree>
    <p:extLst>
      <p:ext uri="{BB962C8B-B14F-4D97-AF65-F5344CB8AC3E}">
        <p14:creationId xmlns:p14="http://schemas.microsoft.com/office/powerpoint/2010/main" val="3345521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BCE8D5FD-5D2E-4EF7-9B92-A84639731255}"/>
              </a:ext>
            </a:extLst>
          </p:cNvPr>
          <p:cNvSpPr/>
          <p:nvPr/>
        </p:nvSpPr>
        <p:spPr>
          <a:xfrm>
            <a:off x="228600" y="1600200"/>
            <a:ext cx="8690112" cy="3416320"/>
          </a:xfrm>
          <a:prstGeom prst="rect">
            <a:avLst/>
          </a:prstGeom>
        </p:spPr>
        <p:txBody>
          <a:bodyPr wrap="square">
            <a:spAutoFit/>
          </a:bodyPr>
          <a:lstStyle/>
          <a:p>
            <a:r>
              <a:rPr lang="de-DE" dirty="0">
                <a:solidFill>
                  <a:srgbClr val="00B150"/>
                </a:solidFill>
              </a:rPr>
              <a:t>#using scikit-learn library</a:t>
            </a:r>
            <a:endParaRPr lang="tr-TR" dirty="0">
              <a:solidFill>
                <a:srgbClr val="00B150"/>
              </a:solidFill>
            </a:endParaRPr>
          </a:p>
          <a:p>
            <a:endParaRPr lang="de-DE" dirty="0">
              <a:solidFill>
                <a:srgbClr val="00B150"/>
              </a:solidFill>
            </a:endParaRPr>
          </a:p>
          <a:p>
            <a:r>
              <a:rPr lang="en-US" dirty="0">
                <a:solidFill>
                  <a:srgbClr val="00B150"/>
                </a:solidFill>
              </a:rPr>
              <a:t>from </a:t>
            </a:r>
            <a:r>
              <a:rPr lang="en-US" dirty="0" err="1">
                <a:solidFill>
                  <a:srgbClr val="595959"/>
                </a:solidFill>
              </a:rPr>
              <a:t>sklearn.naive_bayes</a:t>
            </a:r>
            <a:r>
              <a:rPr lang="en-US" dirty="0">
                <a:solidFill>
                  <a:srgbClr val="595959"/>
                </a:solidFill>
              </a:rPr>
              <a:t> </a:t>
            </a:r>
            <a:r>
              <a:rPr lang="en-US" dirty="0">
                <a:solidFill>
                  <a:srgbClr val="00B150"/>
                </a:solidFill>
              </a:rPr>
              <a:t>import </a:t>
            </a:r>
            <a:r>
              <a:rPr lang="en-US" dirty="0" err="1">
                <a:solidFill>
                  <a:srgbClr val="595959"/>
                </a:solidFill>
              </a:rPr>
              <a:t>GaussianNB</a:t>
            </a:r>
            <a:endParaRPr lang="en-US" dirty="0">
              <a:solidFill>
                <a:srgbClr val="595959"/>
              </a:solidFill>
            </a:endParaRPr>
          </a:p>
          <a:p>
            <a:r>
              <a:rPr lang="en-US" dirty="0">
                <a:solidFill>
                  <a:srgbClr val="00B150"/>
                </a:solidFill>
              </a:rPr>
              <a:t>from </a:t>
            </a:r>
            <a:r>
              <a:rPr lang="en-US" dirty="0" err="1">
                <a:solidFill>
                  <a:srgbClr val="595959"/>
                </a:solidFill>
              </a:rPr>
              <a:t>sklearn.metrics</a:t>
            </a:r>
            <a:r>
              <a:rPr lang="en-US" dirty="0">
                <a:solidFill>
                  <a:srgbClr val="595959"/>
                </a:solidFill>
              </a:rPr>
              <a:t> </a:t>
            </a:r>
            <a:r>
              <a:rPr lang="en-US" dirty="0">
                <a:solidFill>
                  <a:srgbClr val="00B150"/>
                </a:solidFill>
              </a:rPr>
              <a:t>import </a:t>
            </a:r>
            <a:r>
              <a:rPr lang="en-US" dirty="0" err="1">
                <a:solidFill>
                  <a:srgbClr val="595959"/>
                </a:solidFill>
              </a:rPr>
              <a:t>accuracy_score</a:t>
            </a:r>
            <a:endParaRPr lang="en-US" dirty="0">
              <a:solidFill>
                <a:srgbClr val="595959"/>
              </a:solidFill>
            </a:endParaRPr>
          </a:p>
          <a:p>
            <a:endParaRPr lang="tr-TR" dirty="0">
              <a:solidFill>
                <a:srgbClr val="595959"/>
              </a:solidFill>
            </a:endParaRPr>
          </a:p>
          <a:p>
            <a:r>
              <a:rPr lang="de-DE" dirty="0">
                <a:solidFill>
                  <a:srgbClr val="595959"/>
                </a:solidFill>
              </a:rPr>
              <a:t>Clf = GaussianNB()</a:t>
            </a:r>
          </a:p>
          <a:p>
            <a:r>
              <a:rPr lang="fr-FR" dirty="0" err="1">
                <a:solidFill>
                  <a:srgbClr val="595959"/>
                </a:solidFill>
              </a:rPr>
              <a:t>Clf.fit</a:t>
            </a:r>
            <a:r>
              <a:rPr lang="fr-FR" dirty="0">
                <a:solidFill>
                  <a:srgbClr val="595959"/>
                </a:solidFill>
              </a:rPr>
              <a:t>(</a:t>
            </a:r>
            <a:r>
              <a:rPr lang="fr-FR" dirty="0" err="1">
                <a:solidFill>
                  <a:srgbClr val="595959"/>
                </a:solidFill>
              </a:rPr>
              <a:t>X_train</a:t>
            </a:r>
            <a:r>
              <a:rPr lang="fr-FR" dirty="0">
                <a:solidFill>
                  <a:srgbClr val="595959"/>
                </a:solidFill>
              </a:rPr>
              <a:t>, </a:t>
            </a:r>
            <a:r>
              <a:rPr lang="fr-FR" dirty="0" err="1">
                <a:solidFill>
                  <a:srgbClr val="595959"/>
                </a:solidFill>
              </a:rPr>
              <a:t>y_train</a:t>
            </a:r>
            <a:r>
              <a:rPr lang="fr-FR" dirty="0">
                <a:solidFill>
                  <a:srgbClr val="595959"/>
                </a:solidFill>
              </a:rPr>
              <a:t>)</a:t>
            </a:r>
          </a:p>
          <a:p>
            <a:endParaRPr lang="tr-TR" dirty="0">
              <a:solidFill>
                <a:srgbClr val="595959"/>
              </a:solidFill>
            </a:endParaRPr>
          </a:p>
          <a:p>
            <a:r>
              <a:rPr lang="en-US" dirty="0" err="1">
                <a:solidFill>
                  <a:srgbClr val="595959"/>
                </a:solidFill>
              </a:rPr>
              <a:t>accuracy_score</a:t>
            </a:r>
            <a:r>
              <a:rPr lang="en-US" dirty="0">
                <a:solidFill>
                  <a:srgbClr val="595959"/>
                </a:solidFill>
              </a:rPr>
              <a:t>(</a:t>
            </a:r>
            <a:r>
              <a:rPr lang="en-US" dirty="0" err="1">
                <a:solidFill>
                  <a:srgbClr val="595959"/>
                </a:solidFill>
              </a:rPr>
              <a:t>y_test</a:t>
            </a:r>
            <a:r>
              <a:rPr lang="en-US" dirty="0">
                <a:solidFill>
                  <a:srgbClr val="595959"/>
                </a:solidFill>
              </a:rPr>
              <a:t>, </a:t>
            </a:r>
            <a:r>
              <a:rPr lang="en-US" dirty="0" err="1">
                <a:solidFill>
                  <a:srgbClr val="595959"/>
                </a:solidFill>
              </a:rPr>
              <a:t>Clf.predict</a:t>
            </a:r>
            <a:r>
              <a:rPr lang="en-US" dirty="0">
                <a:solidFill>
                  <a:srgbClr val="595959"/>
                </a:solidFill>
              </a:rPr>
              <a:t>(</a:t>
            </a:r>
            <a:r>
              <a:rPr lang="en-US" dirty="0" err="1">
                <a:solidFill>
                  <a:srgbClr val="595959"/>
                </a:solidFill>
              </a:rPr>
              <a:t>X_test</a:t>
            </a:r>
            <a:r>
              <a:rPr lang="en-US" dirty="0">
                <a:solidFill>
                  <a:srgbClr val="595959"/>
                </a:solidFill>
              </a:rPr>
              <a:t>))</a:t>
            </a:r>
          </a:p>
          <a:p>
            <a:endParaRPr lang="tr-TR" dirty="0">
              <a:solidFill>
                <a:srgbClr val="595959"/>
              </a:solidFill>
            </a:endParaRPr>
          </a:p>
          <a:p>
            <a:r>
              <a:rPr lang="de-DE" dirty="0">
                <a:solidFill>
                  <a:srgbClr val="595959"/>
                </a:solidFill>
              </a:rPr>
              <a:t>#Hyperparameters tuned:</a:t>
            </a:r>
          </a:p>
          <a:p>
            <a:r>
              <a:rPr lang="de-DE" dirty="0">
                <a:solidFill>
                  <a:srgbClr val="595959"/>
                </a:solidFill>
              </a:rPr>
              <a:t>#GaussianNB has no hyperparameters</a:t>
            </a:r>
            <a:endParaRPr lang="de-DE" dirty="0"/>
          </a:p>
        </p:txBody>
      </p:sp>
      <p:sp>
        <p:nvSpPr>
          <p:cNvPr id="3" name="Rectangle 2">
            <a:extLst>
              <a:ext uri="{FF2B5EF4-FFF2-40B4-BE49-F238E27FC236}">
                <a16:creationId xmlns:a16="http://schemas.microsoft.com/office/drawing/2014/main" id="{3F016B99-BE14-4D54-8A48-4C9D61126D96}"/>
              </a:ext>
            </a:extLst>
          </p:cNvPr>
          <p:cNvSpPr/>
          <p:nvPr/>
        </p:nvSpPr>
        <p:spPr>
          <a:xfrm>
            <a:off x="228600" y="1071322"/>
            <a:ext cx="2377574" cy="369332"/>
          </a:xfrm>
          <a:prstGeom prst="rect">
            <a:avLst/>
          </a:prstGeom>
        </p:spPr>
        <p:txBody>
          <a:bodyPr wrap="none">
            <a:spAutoFit/>
          </a:bodyPr>
          <a:lstStyle/>
          <a:p>
            <a:r>
              <a:rPr lang="de-DE" dirty="0">
                <a:solidFill>
                  <a:srgbClr val="FF0000"/>
                </a:solidFill>
              </a:rPr>
              <a:t>Naive-Bayes w/ Python</a:t>
            </a:r>
          </a:p>
        </p:txBody>
      </p:sp>
    </p:spTree>
    <p:extLst>
      <p:ext uri="{BB962C8B-B14F-4D97-AF65-F5344CB8AC3E}">
        <p14:creationId xmlns:p14="http://schemas.microsoft.com/office/powerpoint/2010/main" val="215875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SVM (Support Vector Machines)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424990"/>
            <a:ext cx="5564634" cy="146438"/>
          </a:xfrm>
          <a:prstGeom prst="rect">
            <a:avLst/>
          </a:prstGeom>
        </p:spPr>
      </p:pic>
    </p:spTree>
    <p:extLst>
      <p:ext uri="{BB962C8B-B14F-4D97-AF65-F5344CB8AC3E}">
        <p14:creationId xmlns:p14="http://schemas.microsoft.com/office/powerpoint/2010/main" val="34989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NAÏVE BAYES CLASSIFIER</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424990"/>
            <a:ext cx="4955034" cy="130396"/>
          </a:xfrm>
          <a:prstGeom prst="rect">
            <a:avLst/>
          </a:prstGeom>
        </p:spPr>
      </p:pic>
    </p:spTree>
    <p:extLst>
      <p:ext uri="{BB962C8B-B14F-4D97-AF65-F5344CB8AC3E}">
        <p14:creationId xmlns:p14="http://schemas.microsoft.com/office/powerpoint/2010/main" val="332823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B1F3A62E-8C60-4D9C-82D9-79446E6D4A94}"/>
              </a:ext>
            </a:extLst>
          </p:cNvPr>
          <p:cNvSpPr/>
          <p:nvPr/>
        </p:nvSpPr>
        <p:spPr>
          <a:xfrm>
            <a:off x="228600" y="1143000"/>
            <a:ext cx="8690112" cy="2308324"/>
          </a:xfrm>
          <a:prstGeom prst="rect">
            <a:avLst/>
          </a:prstGeom>
        </p:spPr>
        <p:txBody>
          <a:bodyPr wrap="square">
            <a:spAutoFit/>
          </a:bodyPr>
          <a:lstStyle/>
          <a:p>
            <a:pPr fontAlgn="base"/>
            <a:r>
              <a:rPr lang="en-US" dirty="0">
                <a:solidFill>
                  <a:srgbClr val="000000"/>
                </a:solidFill>
                <a:latin typeface="Times New Roman" panose="02020603050405020304" pitchFamily="18" charset="0"/>
              </a:rPr>
              <a:t>A </a:t>
            </a:r>
            <a:r>
              <a:rPr lang="en-US" i="1" dirty="0">
                <a:solidFill>
                  <a:srgbClr val="000000"/>
                </a:solidFill>
                <a:latin typeface="Times New Roman" panose="02020603050405020304" pitchFamily="18" charset="0"/>
              </a:rPr>
              <a:t>Support Vector Machine</a:t>
            </a:r>
            <a:r>
              <a:rPr lang="en-US" dirty="0">
                <a:solidFill>
                  <a:srgbClr val="000000"/>
                </a:solidFill>
                <a:latin typeface="Times New Roman" panose="02020603050405020304" pitchFamily="18" charset="0"/>
              </a:rPr>
              <a:t> (SVM) is</a:t>
            </a:r>
            <a:r>
              <a:rPr lang="tr-TR" dirty="0">
                <a:solidFill>
                  <a:srgbClr val="000000"/>
                </a:solidFill>
                <a:latin typeface="Times New Roman" panose="02020603050405020304" pitchFamily="18" charset="0"/>
              </a:rPr>
              <a:t>:</a:t>
            </a:r>
          </a:p>
          <a:p>
            <a:pPr fontAlgn="base"/>
            <a:endParaRPr lang="tr-TR" dirty="0">
              <a:solidFill>
                <a:srgbClr val="000000"/>
              </a:solidFill>
              <a:latin typeface="Times New Roman" panose="02020603050405020304" pitchFamily="18" charset="0"/>
            </a:endParaRPr>
          </a:p>
          <a:p>
            <a:pPr marL="285750" indent="-285750" fontAlgn="base">
              <a:buFont typeface="Arial" panose="020B0604020202020204" pitchFamily="34" charset="0"/>
              <a:buChar char="•"/>
            </a:pPr>
            <a:r>
              <a:rPr lang="tr-TR" dirty="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very powerful and versatile Machine Learning </a:t>
            </a:r>
            <a:r>
              <a:rPr lang="tr-TR" dirty="0">
                <a:solidFill>
                  <a:srgbClr val="000000"/>
                </a:solidFill>
                <a:latin typeface="Times New Roman" panose="02020603050405020304" pitchFamily="18" charset="0"/>
              </a:rPr>
              <a:t> model</a:t>
            </a:r>
          </a:p>
          <a:p>
            <a:pPr marL="285750" indent="-285750" fontAlgn="base">
              <a:buFont typeface="Arial" panose="020B0604020202020204" pitchFamily="34" charset="0"/>
              <a:buChar char="•"/>
            </a:pPr>
            <a:endParaRPr lang="tr-TR" dirty="0">
              <a:solidFill>
                <a:srgbClr val="000000"/>
              </a:solidFill>
              <a:latin typeface="Times New Roman" panose="02020603050405020304" pitchFamily="18" charset="0"/>
            </a:endParaRPr>
          </a:p>
          <a:p>
            <a:pPr marL="285750" indent="-285750" fontAlgn="base">
              <a:buFont typeface="Arial" panose="020B0604020202020204" pitchFamily="34" charset="0"/>
              <a:buChar char="•"/>
            </a:pPr>
            <a:r>
              <a:rPr lang="tr-TR" dirty="0">
                <a:solidFill>
                  <a:srgbClr val="000000"/>
                </a:solidFill>
                <a:latin typeface="Times New Roman" panose="02020603050405020304" pitchFamily="18" charset="0"/>
              </a:rPr>
              <a:t>C</a:t>
            </a:r>
            <a:r>
              <a:rPr lang="en-US" dirty="0" err="1">
                <a:solidFill>
                  <a:srgbClr val="000000"/>
                </a:solidFill>
                <a:latin typeface="Times New Roman" panose="02020603050405020304" pitchFamily="18" charset="0"/>
              </a:rPr>
              <a:t>apable</a:t>
            </a:r>
            <a:r>
              <a:rPr lang="en-US" dirty="0">
                <a:solidFill>
                  <a:srgbClr val="000000"/>
                </a:solidFill>
                <a:latin typeface="Times New Roman" panose="02020603050405020304" pitchFamily="18" charset="0"/>
              </a:rPr>
              <a:t> of performing linear or nonlinear classification, regression, and even outlier detection. </a:t>
            </a:r>
            <a:endParaRPr lang="tr-TR" dirty="0">
              <a:solidFill>
                <a:srgbClr val="000000"/>
              </a:solidFill>
              <a:latin typeface="Times New Roman" panose="02020603050405020304" pitchFamily="18" charset="0"/>
            </a:endParaRPr>
          </a:p>
          <a:p>
            <a:pPr marL="285750" indent="-285750" fontAlgn="base">
              <a:buFont typeface="Arial" panose="020B0604020202020204" pitchFamily="34" charset="0"/>
              <a:buChar char="•"/>
            </a:pPr>
            <a:endParaRPr lang="tr-TR" dirty="0">
              <a:solidFill>
                <a:srgbClr val="000000"/>
              </a:solidFill>
              <a:latin typeface="Times New Roman" panose="02020603050405020304" pitchFamily="18" charset="0"/>
            </a:endParaRPr>
          </a:p>
          <a:p>
            <a:pPr marL="285750" indent="-285750" fontAlgn="base">
              <a:buFont typeface="Arial" panose="020B0604020202020204" pitchFamily="34" charset="0"/>
              <a:buChar char="•"/>
            </a:pPr>
            <a:r>
              <a:rPr lang="tr-TR" dirty="0">
                <a:solidFill>
                  <a:srgbClr val="000000"/>
                </a:solidFill>
                <a:latin typeface="Times New Roman" panose="02020603050405020304" pitchFamily="18" charset="0"/>
              </a:rPr>
              <a:t>P</a:t>
            </a:r>
            <a:r>
              <a:rPr lang="en-US" dirty="0" err="1">
                <a:solidFill>
                  <a:srgbClr val="000000"/>
                </a:solidFill>
                <a:latin typeface="Times New Roman" panose="02020603050405020304" pitchFamily="18" charset="0"/>
              </a:rPr>
              <a:t>articularly</a:t>
            </a:r>
            <a:r>
              <a:rPr lang="en-US" dirty="0">
                <a:solidFill>
                  <a:srgbClr val="000000"/>
                </a:solidFill>
                <a:latin typeface="Times New Roman" panose="02020603050405020304" pitchFamily="18" charset="0"/>
              </a:rPr>
              <a:t> well suited for classification of complex but </a:t>
            </a:r>
            <a:r>
              <a:rPr lang="en-US" i="1" dirty="0">
                <a:solidFill>
                  <a:srgbClr val="000000"/>
                </a:solidFill>
                <a:latin typeface="Times New Roman" panose="02020603050405020304" pitchFamily="18" charset="0"/>
              </a:rPr>
              <a:t>small- or medium-sized </a:t>
            </a:r>
            <a:r>
              <a:rPr lang="en-US" dirty="0">
                <a:solidFill>
                  <a:srgbClr val="000000"/>
                </a:solidFill>
                <a:latin typeface="Times New Roman" panose="02020603050405020304" pitchFamily="18" charset="0"/>
              </a:rPr>
              <a:t>datasets.</a:t>
            </a:r>
          </a:p>
        </p:txBody>
      </p:sp>
    </p:spTree>
    <p:extLst>
      <p:ext uri="{BB962C8B-B14F-4D97-AF65-F5344CB8AC3E}">
        <p14:creationId xmlns:p14="http://schemas.microsoft.com/office/powerpoint/2010/main" val="38746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6AED040B-429F-45A8-A1CB-43FB126693D0}"/>
              </a:ext>
            </a:extLst>
          </p:cNvPr>
          <p:cNvSpPr/>
          <p:nvPr/>
        </p:nvSpPr>
        <p:spPr>
          <a:xfrm>
            <a:off x="152400" y="1066800"/>
            <a:ext cx="8766312" cy="369332"/>
          </a:xfrm>
          <a:prstGeom prst="rect">
            <a:avLst/>
          </a:prstGeom>
        </p:spPr>
        <p:txBody>
          <a:bodyPr wrap="square">
            <a:spAutoFit/>
          </a:bodyPr>
          <a:lstStyle/>
          <a:p>
            <a:r>
              <a:rPr lang="en-US" dirty="0">
                <a:solidFill>
                  <a:srgbClr val="000000"/>
                </a:solidFill>
                <a:latin typeface="Times New Roman" panose="02020603050405020304" pitchFamily="18" charset="0"/>
              </a:rPr>
              <a:t>The fundamental idea behind SVMs is best explained with some pictures.</a:t>
            </a:r>
            <a:endParaRPr lang="de-DE" dirty="0"/>
          </a:p>
        </p:txBody>
      </p:sp>
      <p:sp>
        <p:nvSpPr>
          <p:cNvPr id="3" name="Rectangle 2">
            <a:extLst>
              <a:ext uri="{FF2B5EF4-FFF2-40B4-BE49-F238E27FC236}">
                <a16:creationId xmlns:a16="http://schemas.microsoft.com/office/drawing/2014/main" id="{BDDFC4CE-AF53-4C51-8C26-3DF0CAD40BA2}"/>
              </a:ext>
            </a:extLst>
          </p:cNvPr>
          <p:cNvSpPr/>
          <p:nvPr/>
        </p:nvSpPr>
        <p:spPr>
          <a:xfrm>
            <a:off x="121379" y="3276600"/>
            <a:ext cx="8690112" cy="3108543"/>
          </a:xfrm>
          <a:prstGeom prst="rect">
            <a:avLst/>
          </a:prstGeom>
        </p:spPr>
        <p:txBody>
          <a:bodyPr wrap="square">
            <a:spAutoFit/>
          </a:bodyPr>
          <a:lstStyle/>
          <a:p>
            <a:r>
              <a:rPr lang="en-US" sz="1600" dirty="0">
                <a:solidFill>
                  <a:srgbClr val="8E0012"/>
                </a:solidFill>
                <a:latin typeface="Times New Roman" panose="02020603050405020304" pitchFamily="18" charset="0"/>
                <a:hlinkClick r:id="rId3"/>
              </a:rPr>
              <a:t>Figure</a:t>
            </a:r>
            <a:r>
              <a:rPr lang="en-US" sz="1600" dirty="0">
                <a:solidFill>
                  <a:srgbClr val="000000"/>
                </a:solidFill>
                <a:latin typeface="Times New Roman" panose="02020603050405020304" pitchFamily="18" charset="0"/>
              </a:rPr>
              <a:t> shows part of the iris dataset. The two classes can clearly be separated easily with a straight line (they are </a:t>
            </a:r>
            <a:r>
              <a:rPr lang="en-US" sz="1600" i="1" dirty="0">
                <a:solidFill>
                  <a:srgbClr val="000000"/>
                </a:solidFill>
                <a:latin typeface="Times New Roman" panose="02020603050405020304" pitchFamily="18" charset="0"/>
              </a:rPr>
              <a:t>linearly separable</a:t>
            </a:r>
            <a:r>
              <a:rPr lang="en-US" sz="1600" dirty="0">
                <a:solidFill>
                  <a:srgbClr val="000000"/>
                </a:solidFill>
                <a:latin typeface="Times New Roman" panose="02020603050405020304" pitchFamily="18" charset="0"/>
              </a:rPr>
              <a:t>). The left plot shows the decision boundaries of three possible linear classifiers. The model whose decision boundary is represented by the dashed line is so bad that it does not even separate the classes properly. The other two models work perfectly on this training set, but their decision boundaries come so close to the instances that these models will probably not perform as well on new instances. In contrast, the </a:t>
            </a:r>
            <a:r>
              <a:rPr lang="en-US" sz="1600" b="1" dirty="0">
                <a:latin typeface="Times New Roman" panose="02020603050405020304" pitchFamily="18" charset="0"/>
              </a:rPr>
              <a:t>solid</a:t>
            </a:r>
            <a:r>
              <a:rPr lang="en-US" sz="1600" dirty="0">
                <a:solidFill>
                  <a:srgbClr val="000000"/>
                </a:solidFill>
                <a:latin typeface="Times New Roman" panose="02020603050405020304" pitchFamily="18" charset="0"/>
              </a:rPr>
              <a:t> line in the plot on the right represents the decision boundary of an SVM classifier; this line not only separates the two classes but also stays as far away from the closest training instances as possible. You can think of an SVM classifier as fitting the widest possible street (represented by the parallel dashed lines)</a:t>
            </a:r>
            <a:r>
              <a:rPr lang="tr-TR" sz="1600" dirty="0">
                <a:solidFill>
                  <a:srgbClr val="000000"/>
                </a:solidFill>
                <a:latin typeface="Times New Roman" panose="02020603050405020304" pitchFamily="18" charset="0"/>
              </a:rPr>
              <a:t> </a:t>
            </a:r>
            <a:r>
              <a:rPr lang="en-US" sz="1600" dirty="0"/>
              <a:t>between the classes. This is called </a:t>
            </a:r>
            <a:r>
              <a:rPr lang="en-US" sz="1600" b="1" i="1" dirty="0"/>
              <a:t>large </a:t>
            </a:r>
            <a:r>
              <a:rPr lang="tr-TR" sz="1600" b="1" i="1" dirty="0"/>
              <a:t> </a:t>
            </a:r>
            <a:r>
              <a:rPr lang="en-US" sz="1600" b="1" i="1" dirty="0"/>
              <a:t>margin classification</a:t>
            </a:r>
            <a:r>
              <a:rPr lang="en-US" sz="1600" b="1" dirty="0"/>
              <a:t>.</a:t>
            </a:r>
            <a:endParaRPr lang="tr-TR" sz="1600" b="1" dirty="0"/>
          </a:p>
          <a:p>
            <a:r>
              <a:rPr lang="tr-TR" sz="1600" b="1" dirty="0"/>
              <a:t>Decision boundary</a:t>
            </a:r>
            <a:r>
              <a:rPr lang="en-US" sz="1600" dirty="0"/>
              <a:t> </a:t>
            </a:r>
            <a:r>
              <a:rPr lang="tr-TR" sz="1600" dirty="0"/>
              <a:t>is </a:t>
            </a:r>
            <a:r>
              <a:rPr lang="en-US" sz="1600" dirty="0"/>
              <a:t>fully determined (or “supported”) by the instances located on the edge of the street. These instances are called the </a:t>
            </a:r>
            <a:r>
              <a:rPr lang="en-US" sz="1600" b="1" i="1" dirty="0"/>
              <a:t>support vectors</a:t>
            </a:r>
            <a:r>
              <a:rPr lang="en-US" sz="1600" dirty="0"/>
              <a:t> (they are circled in </a:t>
            </a:r>
            <a:r>
              <a:rPr lang="en-US" sz="1600" dirty="0">
                <a:hlinkClick r:id="rId3"/>
              </a:rPr>
              <a:t>Figure</a:t>
            </a:r>
            <a:r>
              <a:rPr lang="en-US" sz="1600" dirty="0"/>
              <a:t>).</a:t>
            </a:r>
            <a:endParaRPr lang="de-DE" sz="1600" dirty="0"/>
          </a:p>
        </p:txBody>
      </p:sp>
      <p:pic>
        <p:nvPicPr>
          <p:cNvPr id="6" name="Google Shape;106;p22">
            <a:extLst>
              <a:ext uri="{FF2B5EF4-FFF2-40B4-BE49-F238E27FC236}">
                <a16:creationId xmlns:a16="http://schemas.microsoft.com/office/drawing/2014/main" id="{4E82A018-E73D-4A48-9B73-E0AFAC611AF3}"/>
              </a:ext>
            </a:extLst>
          </p:cNvPr>
          <p:cNvPicPr preferRelativeResize="0"/>
          <p:nvPr/>
        </p:nvPicPr>
        <p:blipFill>
          <a:blip r:embed="rId4">
            <a:alphaModFix/>
          </a:blip>
          <a:stretch>
            <a:fillRect/>
          </a:stretch>
        </p:blipFill>
        <p:spPr>
          <a:xfrm>
            <a:off x="228600" y="1461094"/>
            <a:ext cx="7933572" cy="1785050"/>
          </a:xfrm>
          <a:prstGeom prst="rect">
            <a:avLst/>
          </a:prstGeom>
          <a:noFill/>
          <a:ln>
            <a:noFill/>
          </a:ln>
        </p:spPr>
      </p:pic>
    </p:spTree>
    <p:extLst>
      <p:ext uri="{BB962C8B-B14F-4D97-AF65-F5344CB8AC3E}">
        <p14:creationId xmlns:p14="http://schemas.microsoft.com/office/powerpoint/2010/main" val="268621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DC81CF72-EF57-417A-B732-5EADD1EE0EBA}"/>
              </a:ext>
            </a:extLst>
          </p:cNvPr>
          <p:cNvSpPr/>
          <p:nvPr/>
        </p:nvSpPr>
        <p:spPr>
          <a:xfrm>
            <a:off x="228599" y="1066800"/>
            <a:ext cx="8690112" cy="646331"/>
          </a:xfrm>
          <a:prstGeom prst="rect">
            <a:avLst/>
          </a:prstGeom>
        </p:spPr>
        <p:txBody>
          <a:bodyPr wrap="square">
            <a:spAutoFit/>
          </a:bodyPr>
          <a:lstStyle/>
          <a:p>
            <a:pPr marL="425450" lvl="0" indent="-285750">
              <a:buSzPts val="1400"/>
              <a:buFont typeface="Arial" panose="020B0604020202020204" pitchFamily="34" charset="0"/>
              <a:buChar char="•"/>
            </a:pPr>
            <a:r>
              <a:rPr lang="en-US" dirty="0"/>
              <a:t>SVMs are sensitive to </a:t>
            </a:r>
            <a:r>
              <a:rPr lang="en-US" b="1" dirty="0">
                <a:solidFill>
                  <a:srgbClr val="0000FF"/>
                </a:solidFill>
              </a:rPr>
              <a:t>features scales</a:t>
            </a:r>
            <a:r>
              <a:rPr lang="en-US" dirty="0"/>
              <a:t>, so that you should scale your data before using </a:t>
            </a:r>
            <a:r>
              <a:rPr lang="tr-TR" dirty="0"/>
              <a:t>SVMs</a:t>
            </a:r>
            <a:endParaRPr lang="en-US" dirty="0"/>
          </a:p>
        </p:txBody>
      </p:sp>
      <p:pic>
        <p:nvPicPr>
          <p:cNvPr id="3" name="Picture 2">
            <a:extLst>
              <a:ext uri="{FF2B5EF4-FFF2-40B4-BE49-F238E27FC236}">
                <a16:creationId xmlns:a16="http://schemas.microsoft.com/office/drawing/2014/main" id="{0BDA9B05-AC88-48B6-8089-0DC8C32BC93E}"/>
              </a:ext>
            </a:extLst>
          </p:cNvPr>
          <p:cNvPicPr>
            <a:picLocks noChangeAspect="1"/>
          </p:cNvPicPr>
          <p:nvPr/>
        </p:nvPicPr>
        <p:blipFill>
          <a:blip r:embed="rId3"/>
          <a:stretch>
            <a:fillRect/>
          </a:stretch>
        </p:blipFill>
        <p:spPr>
          <a:xfrm>
            <a:off x="3948113" y="1930612"/>
            <a:ext cx="4852987" cy="1498388"/>
          </a:xfrm>
          <a:prstGeom prst="rect">
            <a:avLst/>
          </a:prstGeom>
        </p:spPr>
      </p:pic>
      <p:pic>
        <p:nvPicPr>
          <p:cNvPr id="4" name="Picture 3">
            <a:extLst>
              <a:ext uri="{FF2B5EF4-FFF2-40B4-BE49-F238E27FC236}">
                <a16:creationId xmlns:a16="http://schemas.microsoft.com/office/drawing/2014/main" id="{2CA9164B-E438-4EAF-9CF4-9D0A4EB3C704}"/>
              </a:ext>
            </a:extLst>
          </p:cNvPr>
          <p:cNvPicPr>
            <a:picLocks noChangeAspect="1"/>
          </p:cNvPicPr>
          <p:nvPr/>
        </p:nvPicPr>
        <p:blipFill>
          <a:blip r:embed="rId4"/>
          <a:stretch>
            <a:fillRect/>
          </a:stretch>
        </p:blipFill>
        <p:spPr>
          <a:xfrm>
            <a:off x="342900" y="1930612"/>
            <a:ext cx="2909914" cy="1498388"/>
          </a:xfrm>
          <a:prstGeom prst="rect">
            <a:avLst/>
          </a:prstGeom>
        </p:spPr>
      </p:pic>
      <p:sp>
        <p:nvSpPr>
          <p:cNvPr id="6" name="Rectangle 5">
            <a:extLst>
              <a:ext uri="{FF2B5EF4-FFF2-40B4-BE49-F238E27FC236}">
                <a16:creationId xmlns:a16="http://schemas.microsoft.com/office/drawing/2014/main" id="{7C947776-D66D-4F15-991A-5446C2FCC3B3}"/>
              </a:ext>
            </a:extLst>
          </p:cNvPr>
          <p:cNvSpPr/>
          <p:nvPr/>
        </p:nvSpPr>
        <p:spPr>
          <a:xfrm>
            <a:off x="342900" y="3733671"/>
            <a:ext cx="3679212" cy="369332"/>
          </a:xfrm>
          <a:prstGeom prst="rect">
            <a:avLst/>
          </a:prstGeom>
        </p:spPr>
        <p:txBody>
          <a:bodyPr wrap="none">
            <a:spAutoFit/>
          </a:bodyPr>
          <a:lstStyle/>
          <a:p>
            <a:r>
              <a:rPr lang="tr-TR" b="1" dirty="0">
                <a:solidFill>
                  <a:srgbClr val="000000"/>
                </a:solidFill>
                <a:latin typeface="Times New Roman" panose="02020603050405020304" pitchFamily="18" charset="0"/>
              </a:rPr>
              <a:t>Hard vs. </a:t>
            </a:r>
            <a:r>
              <a:rPr lang="de-DE" b="1" dirty="0">
                <a:solidFill>
                  <a:srgbClr val="000000"/>
                </a:solidFill>
                <a:latin typeface="Times New Roman" panose="02020603050405020304" pitchFamily="18" charset="0"/>
              </a:rPr>
              <a:t>Soft Margin Classification</a:t>
            </a:r>
            <a:endParaRPr lang="de-DE" dirty="0"/>
          </a:p>
        </p:txBody>
      </p:sp>
      <p:sp>
        <p:nvSpPr>
          <p:cNvPr id="7" name="Rectangle 6">
            <a:extLst>
              <a:ext uri="{FF2B5EF4-FFF2-40B4-BE49-F238E27FC236}">
                <a16:creationId xmlns:a16="http://schemas.microsoft.com/office/drawing/2014/main" id="{7C86A23F-40A5-4A75-89AA-B07DCF9E9875}"/>
              </a:ext>
            </a:extLst>
          </p:cNvPr>
          <p:cNvSpPr/>
          <p:nvPr/>
        </p:nvSpPr>
        <p:spPr>
          <a:xfrm>
            <a:off x="152400" y="4184551"/>
            <a:ext cx="4114800" cy="2585323"/>
          </a:xfrm>
          <a:prstGeom prst="rect">
            <a:avLst/>
          </a:prstGeom>
        </p:spPr>
        <p:txBody>
          <a:bodyPr wrap="square">
            <a:spAutoFit/>
          </a:bodyPr>
          <a:lstStyle/>
          <a:p>
            <a:pPr marL="457200" lvl="0" indent="-317500">
              <a:buSzPts val="1400"/>
              <a:buChar char="●"/>
            </a:pPr>
            <a:r>
              <a:rPr lang="en-US" dirty="0"/>
              <a:t>If we strictly impose that all instances be off the street and on the right side, this is called </a:t>
            </a:r>
            <a:r>
              <a:rPr lang="en-US" b="1" dirty="0">
                <a:solidFill>
                  <a:srgbClr val="0000FF"/>
                </a:solidFill>
              </a:rPr>
              <a:t>hard margin classification</a:t>
            </a:r>
            <a:r>
              <a:rPr lang="en-US" dirty="0"/>
              <a:t>.</a:t>
            </a:r>
            <a:br>
              <a:rPr lang="en-US" dirty="0"/>
            </a:br>
            <a:endParaRPr lang="en-US" dirty="0"/>
          </a:p>
          <a:p>
            <a:pPr marL="914400" lvl="1" indent="-317500">
              <a:buSzPts val="1400"/>
              <a:buChar char="○"/>
            </a:pPr>
            <a:r>
              <a:rPr lang="en-US" dirty="0"/>
              <a:t>It works only on linearly separable data.</a:t>
            </a:r>
            <a:br>
              <a:rPr lang="en-US" dirty="0"/>
            </a:br>
            <a:endParaRPr lang="en-US" dirty="0"/>
          </a:p>
          <a:p>
            <a:pPr marL="914400" lvl="1" indent="-317500">
              <a:buSzPts val="1400"/>
              <a:buChar char="○"/>
            </a:pPr>
            <a:r>
              <a:rPr lang="en-US" dirty="0"/>
              <a:t>It is very sensitive to outliers.</a:t>
            </a:r>
          </a:p>
        </p:txBody>
      </p:sp>
      <p:pic>
        <p:nvPicPr>
          <p:cNvPr id="8" name="Picture 7">
            <a:extLst>
              <a:ext uri="{FF2B5EF4-FFF2-40B4-BE49-F238E27FC236}">
                <a16:creationId xmlns:a16="http://schemas.microsoft.com/office/drawing/2014/main" id="{CA7C31DD-D0B7-4232-A59F-EFE3619092B2}"/>
              </a:ext>
            </a:extLst>
          </p:cNvPr>
          <p:cNvPicPr>
            <a:picLocks noChangeAspect="1"/>
          </p:cNvPicPr>
          <p:nvPr/>
        </p:nvPicPr>
        <p:blipFill>
          <a:blip r:embed="rId5"/>
          <a:stretch>
            <a:fillRect/>
          </a:stretch>
        </p:blipFill>
        <p:spPr>
          <a:xfrm>
            <a:off x="4876802" y="3914873"/>
            <a:ext cx="3148012" cy="1315587"/>
          </a:xfrm>
          <a:prstGeom prst="rect">
            <a:avLst/>
          </a:prstGeom>
        </p:spPr>
      </p:pic>
      <p:pic>
        <p:nvPicPr>
          <p:cNvPr id="9" name="Picture 8">
            <a:extLst>
              <a:ext uri="{FF2B5EF4-FFF2-40B4-BE49-F238E27FC236}">
                <a16:creationId xmlns:a16="http://schemas.microsoft.com/office/drawing/2014/main" id="{B0598893-26B0-4D78-8C90-93EB15BC2673}"/>
              </a:ext>
            </a:extLst>
          </p:cNvPr>
          <p:cNvPicPr>
            <a:picLocks noChangeAspect="1"/>
          </p:cNvPicPr>
          <p:nvPr/>
        </p:nvPicPr>
        <p:blipFill>
          <a:blip r:embed="rId6"/>
          <a:stretch>
            <a:fillRect/>
          </a:stretch>
        </p:blipFill>
        <p:spPr>
          <a:xfrm>
            <a:off x="4876803" y="5347999"/>
            <a:ext cx="3148012" cy="1360931"/>
          </a:xfrm>
          <a:prstGeom prst="rect">
            <a:avLst/>
          </a:prstGeom>
        </p:spPr>
      </p:pic>
    </p:spTree>
    <p:extLst>
      <p:ext uri="{BB962C8B-B14F-4D97-AF65-F5344CB8AC3E}">
        <p14:creationId xmlns:p14="http://schemas.microsoft.com/office/powerpoint/2010/main" val="83936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AC6F4D2A-C179-446E-AE80-C3E439A55BF9}"/>
              </a:ext>
            </a:extLst>
          </p:cNvPr>
          <p:cNvSpPr/>
          <p:nvPr/>
        </p:nvSpPr>
        <p:spPr>
          <a:xfrm>
            <a:off x="110988" y="1043126"/>
            <a:ext cx="8690112" cy="3970318"/>
          </a:xfrm>
          <a:prstGeom prst="rect">
            <a:avLst/>
          </a:prstGeom>
        </p:spPr>
        <p:txBody>
          <a:bodyPr wrap="square">
            <a:spAutoFit/>
          </a:bodyPr>
          <a:lstStyle/>
          <a:p>
            <a:pPr marL="457200" lvl="0" indent="-317500">
              <a:buSzPts val="1400"/>
              <a:buChar char="●"/>
            </a:pPr>
            <a:r>
              <a:rPr lang="en-US" dirty="0"/>
              <a:t>The objective is to find a good balance between keeping the street as large as possible and limiting the </a:t>
            </a:r>
            <a:r>
              <a:rPr lang="en-US" i="1" dirty="0"/>
              <a:t>margin violations</a:t>
            </a:r>
            <a:r>
              <a:rPr lang="en-US" dirty="0"/>
              <a:t> (i.e., instances that end up in the middle of the street or even on the wrong side). This is called </a:t>
            </a:r>
            <a:r>
              <a:rPr lang="en-US" i="1" dirty="0"/>
              <a:t>soft margin classification</a:t>
            </a:r>
            <a:r>
              <a:rPr lang="en-US" dirty="0"/>
              <a:t>.</a:t>
            </a:r>
            <a:br>
              <a:rPr lang="en-US" dirty="0"/>
            </a:br>
            <a:endParaRPr lang="en-US" dirty="0"/>
          </a:p>
          <a:p>
            <a:pPr marL="457200" indent="-317500">
              <a:buSzPts val="1400"/>
              <a:buFontTx/>
              <a:buChar char="●"/>
            </a:pPr>
            <a:r>
              <a:rPr lang="de-DE" altLang="de-DE" dirty="0">
                <a:solidFill>
                  <a:srgbClr val="000000"/>
                </a:solidFill>
                <a:latin typeface="Times New Roman" panose="02020603050405020304" pitchFamily="18" charset="0"/>
                <a:cs typeface="Times New Roman" panose="02020603050405020304" pitchFamily="18" charset="0"/>
              </a:rPr>
              <a:t>In Scikit-Learn’s SVM classes, you can control this balance using the </a:t>
            </a:r>
            <a:r>
              <a:rPr lang="de-DE" altLang="de-DE" dirty="0">
                <a:solidFill>
                  <a:srgbClr val="000000"/>
                </a:solidFill>
                <a:latin typeface="Courier New" panose="02070309020205020404" pitchFamily="49" charset="0"/>
                <a:cs typeface="Courier New" panose="02070309020205020404" pitchFamily="49" charset="0"/>
              </a:rPr>
              <a:t>C</a:t>
            </a:r>
            <a:r>
              <a:rPr lang="de-DE" altLang="de-DE" dirty="0">
                <a:solidFill>
                  <a:srgbClr val="000000"/>
                </a:solidFill>
                <a:latin typeface="Times New Roman" panose="02020603050405020304" pitchFamily="18" charset="0"/>
                <a:cs typeface="Times New Roman" panose="02020603050405020304" pitchFamily="18" charset="0"/>
              </a:rPr>
              <a:t> hyperparameter: a smaller </a:t>
            </a:r>
            <a:r>
              <a:rPr lang="de-DE" altLang="de-DE" dirty="0">
                <a:solidFill>
                  <a:srgbClr val="000000"/>
                </a:solidFill>
                <a:latin typeface="Courier New" panose="02070309020205020404" pitchFamily="49" charset="0"/>
                <a:cs typeface="Courier New" panose="02070309020205020404" pitchFamily="49" charset="0"/>
              </a:rPr>
              <a:t>C</a:t>
            </a:r>
            <a:r>
              <a:rPr lang="de-DE" altLang="de-DE" dirty="0">
                <a:solidFill>
                  <a:srgbClr val="000000"/>
                </a:solidFill>
                <a:latin typeface="Times New Roman" panose="02020603050405020304" pitchFamily="18" charset="0"/>
                <a:cs typeface="Times New Roman" panose="02020603050405020304" pitchFamily="18" charset="0"/>
              </a:rPr>
              <a:t> value leads to a wider street but more margin violations. </a:t>
            </a:r>
            <a:br>
              <a:rPr lang="en-US" dirty="0"/>
            </a:br>
            <a:br>
              <a:rPr lang="en-US" dirty="0"/>
            </a:br>
            <a:br>
              <a:rPr lang="en-US" dirty="0"/>
            </a:br>
            <a:br>
              <a:rPr lang="en-US" dirty="0"/>
            </a:br>
            <a:br>
              <a:rPr lang="en-US" dirty="0"/>
            </a:br>
            <a:endParaRPr lang="tr-TR" dirty="0"/>
          </a:p>
          <a:p>
            <a:pPr marL="139700">
              <a:buSzPts val="1400"/>
            </a:pPr>
            <a:br>
              <a:rPr lang="en-US" dirty="0"/>
            </a:br>
            <a:endParaRPr lang="en-US" dirty="0"/>
          </a:p>
          <a:p>
            <a:pPr marL="457200" lvl="0" indent="-317500">
              <a:buSzPts val="1400"/>
              <a:buChar char="●"/>
            </a:pPr>
            <a:r>
              <a:rPr lang="en-US" dirty="0"/>
              <a:t>If you have an overfitting problem, then you should use smaller C value.</a:t>
            </a:r>
          </a:p>
        </p:txBody>
      </p:sp>
      <p:pic>
        <p:nvPicPr>
          <p:cNvPr id="6" name="Google Shape;127;p25">
            <a:extLst>
              <a:ext uri="{FF2B5EF4-FFF2-40B4-BE49-F238E27FC236}">
                <a16:creationId xmlns:a16="http://schemas.microsoft.com/office/drawing/2014/main" id="{CD093D47-FF0B-4A35-9C2B-D0BCA0C73BA9}"/>
              </a:ext>
            </a:extLst>
          </p:cNvPr>
          <p:cNvPicPr preferRelativeResize="0"/>
          <p:nvPr/>
        </p:nvPicPr>
        <p:blipFill>
          <a:blip r:embed="rId3">
            <a:alphaModFix/>
          </a:blip>
          <a:stretch>
            <a:fillRect/>
          </a:stretch>
        </p:blipFill>
        <p:spPr>
          <a:xfrm>
            <a:off x="914400" y="2818189"/>
            <a:ext cx="6631047" cy="1768274"/>
          </a:xfrm>
          <a:prstGeom prst="rect">
            <a:avLst/>
          </a:prstGeom>
          <a:noFill/>
          <a:ln>
            <a:noFill/>
          </a:ln>
        </p:spPr>
      </p:pic>
    </p:spTree>
    <p:extLst>
      <p:ext uri="{BB962C8B-B14F-4D97-AF65-F5344CB8AC3E}">
        <p14:creationId xmlns:p14="http://schemas.microsoft.com/office/powerpoint/2010/main" val="324191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AE6C88F6-612C-4178-9087-E7096B9024F9}"/>
              </a:ext>
            </a:extLst>
          </p:cNvPr>
          <p:cNvSpPr/>
          <p:nvPr/>
        </p:nvSpPr>
        <p:spPr>
          <a:xfrm>
            <a:off x="228600" y="1066800"/>
            <a:ext cx="8690112" cy="3139321"/>
          </a:xfrm>
          <a:prstGeom prst="rect">
            <a:avLst/>
          </a:prstGeom>
        </p:spPr>
        <p:txBody>
          <a:bodyPr wrap="square">
            <a:spAutoFit/>
          </a:bodyPr>
          <a:lstStyle/>
          <a:p>
            <a:r>
              <a:rPr lang="tr-TR" dirty="0">
                <a:solidFill>
                  <a:srgbClr val="000000"/>
                </a:solidFill>
                <a:latin typeface="Times New Roman" panose="02020603050405020304" pitchFamily="18" charset="0"/>
              </a:rPr>
              <a:t>So far, we can say that:</a:t>
            </a:r>
          </a:p>
          <a:p>
            <a:endParaRPr lang="tr-TR" dirty="0">
              <a:solidFill>
                <a:srgbClr val="000000"/>
              </a:solidFill>
              <a:latin typeface="Times New Roman" panose="02020603050405020304" pitchFamily="18" charset="0"/>
            </a:endParaRPr>
          </a:p>
          <a:p>
            <a:pPr marL="342900" indent="-342900">
              <a:buFont typeface="+mj-lt"/>
              <a:buAutoNum type="arabicPeriod"/>
            </a:pPr>
            <a:r>
              <a:rPr lang="tr-TR" dirty="0">
                <a:solidFill>
                  <a:srgbClr val="000000"/>
                </a:solidFill>
                <a:latin typeface="Times New Roman" panose="02020603050405020304" pitchFamily="18" charset="0"/>
              </a:rPr>
              <a:t>We use SVM </a:t>
            </a:r>
            <a:r>
              <a:rPr lang="en-US" dirty="0">
                <a:solidFill>
                  <a:srgbClr val="000000"/>
                </a:solidFill>
                <a:latin typeface="Times New Roman" panose="02020603050405020304" pitchFamily="18" charset="0"/>
              </a:rPr>
              <a:t>to fit the widest possible “street” between the classes. In other words, the goal is to have the largest possible margin between the decision boundary that separates the two classes and the training instances. </a:t>
            </a:r>
            <a:endParaRPr lang="tr-TR" dirty="0">
              <a:solidFill>
                <a:srgbClr val="000000"/>
              </a:solidFill>
              <a:latin typeface="Times New Roman" panose="02020603050405020304" pitchFamily="18" charset="0"/>
            </a:endParaRPr>
          </a:p>
          <a:p>
            <a:pPr marL="342900" indent="-342900">
              <a:buFont typeface="+mj-lt"/>
              <a:buAutoNum type="arabicPeriod"/>
            </a:pPr>
            <a:endParaRPr lang="tr-TR" dirty="0">
              <a:solidFill>
                <a:srgbClr val="000000"/>
              </a:solidFill>
              <a:latin typeface="Times New Roman" panose="02020603050405020304" pitchFamily="18" charset="0"/>
            </a:endParaRPr>
          </a:p>
          <a:p>
            <a:pPr marL="342900" indent="-342900">
              <a:buFont typeface="+mj-lt"/>
              <a:buAutoNum type="arabicPeriod"/>
            </a:pPr>
            <a:r>
              <a:rPr lang="en-US" dirty="0">
                <a:solidFill>
                  <a:srgbClr val="000000"/>
                </a:solidFill>
                <a:latin typeface="Times New Roman" panose="02020603050405020304" pitchFamily="18" charset="0"/>
              </a:rPr>
              <a:t>When performing soft margin classification, the SVM searches for a compromise between perfectly separating the two classes and having the widest possible street (i.e., a few instances may end up on the street). </a:t>
            </a:r>
            <a:endParaRPr lang="tr-TR" dirty="0">
              <a:solidFill>
                <a:srgbClr val="000000"/>
              </a:solidFill>
              <a:latin typeface="Times New Roman" panose="02020603050405020304" pitchFamily="18" charset="0"/>
            </a:endParaRPr>
          </a:p>
          <a:p>
            <a:pPr marL="342900" indent="-342900">
              <a:buFont typeface="+mj-lt"/>
              <a:buAutoNum type="arabicPeriod"/>
            </a:pPr>
            <a:endParaRPr lang="tr-TR" dirty="0">
              <a:solidFill>
                <a:srgbClr val="000000"/>
              </a:solidFill>
              <a:latin typeface="Times New Roman" panose="02020603050405020304" pitchFamily="18" charset="0"/>
            </a:endParaRPr>
          </a:p>
          <a:p>
            <a:pPr marL="342900" indent="-342900">
              <a:buFont typeface="+mj-lt"/>
              <a:buAutoNum type="arabicPeriod"/>
            </a:pPr>
            <a:r>
              <a:rPr lang="en-US" u="sng" dirty="0">
                <a:solidFill>
                  <a:srgbClr val="000000"/>
                </a:solidFill>
                <a:latin typeface="Times New Roman" panose="02020603050405020304" pitchFamily="18" charset="0"/>
              </a:rPr>
              <a:t>Another key idea is to use kernels when training on nonlinear datasets. </a:t>
            </a:r>
            <a:endParaRPr lang="de-DE" u="sng" dirty="0"/>
          </a:p>
        </p:txBody>
      </p:sp>
    </p:spTree>
    <p:extLst>
      <p:ext uri="{BB962C8B-B14F-4D97-AF65-F5344CB8AC3E}">
        <p14:creationId xmlns:p14="http://schemas.microsoft.com/office/powerpoint/2010/main" val="4008969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655BE755-80CA-42D5-80CA-8422A082047D}"/>
              </a:ext>
            </a:extLst>
          </p:cNvPr>
          <p:cNvSpPr/>
          <p:nvPr/>
        </p:nvSpPr>
        <p:spPr>
          <a:xfrm>
            <a:off x="228600" y="1066800"/>
            <a:ext cx="3134191" cy="369332"/>
          </a:xfrm>
          <a:prstGeom prst="rect">
            <a:avLst/>
          </a:prstGeom>
        </p:spPr>
        <p:txBody>
          <a:bodyPr wrap="none">
            <a:spAutoFit/>
          </a:bodyPr>
          <a:lstStyle/>
          <a:p>
            <a:pPr lvl="0"/>
            <a:r>
              <a:rPr lang="de-DE" b="1" dirty="0">
                <a:solidFill>
                  <a:srgbClr val="000000"/>
                </a:solidFill>
                <a:latin typeface="Times New Roman" panose="02020603050405020304" pitchFamily="18" charset="0"/>
                <a:sym typeface="Verdana"/>
              </a:rPr>
              <a:t>Nonlinear SVM Classification</a:t>
            </a:r>
          </a:p>
        </p:txBody>
      </p:sp>
      <p:sp>
        <p:nvSpPr>
          <p:cNvPr id="3" name="Rectangle 2">
            <a:extLst>
              <a:ext uri="{FF2B5EF4-FFF2-40B4-BE49-F238E27FC236}">
                <a16:creationId xmlns:a16="http://schemas.microsoft.com/office/drawing/2014/main" id="{144810C9-82E1-4204-8BA3-02F86796EE88}"/>
              </a:ext>
            </a:extLst>
          </p:cNvPr>
          <p:cNvSpPr/>
          <p:nvPr/>
        </p:nvSpPr>
        <p:spPr>
          <a:xfrm>
            <a:off x="228600" y="1562169"/>
            <a:ext cx="8690112" cy="1754326"/>
          </a:xfrm>
          <a:prstGeom prst="rect">
            <a:avLst/>
          </a:prstGeom>
        </p:spPr>
        <p:txBody>
          <a:bodyPr wrap="square">
            <a:spAutoFit/>
          </a:bodyPr>
          <a:lstStyle/>
          <a:p>
            <a:r>
              <a:rPr lang="en" dirty="0"/>
              <a:t>Some problems are not linearly separable.</a:t>
            </a:r>
            <a:r>
              <a:rPr lang="tr-TR" dirty="0"/>
              <a:t> </a:t>
            </a:r>
            <a:r>
              <a:rPr lang="en-US" dirty="0"/>
              <a:t>One approach to handling nonlinear datasets is to </a:t>
            </a:r>
            <a:r>
              <a:rPr lang="en-US" b="1" u="sng" dirty="0"/>
              <a:t>add more features</a:t>
            </a:r>
            <a:r>
              <a:rPr lang="en-US" dirty="0"/>
              <a:t>, </a:t>
            </a:r>
            <a:r>
              <a:rPr lang="tr-TR" dirty="0"/>
              <a:t>(be careful , we do ADD new features!) </a:t>
            </a:r>
            <a:r>
              <a:rPr lang="en-US" dirty="0"/>
              <a:t>such as polynomial features; in some cases this can result in a linearly separable dataset.</a:t>
            </a:r>
            <a:r>
              <a:rPr lang="tr-TR" dirty="0"/>
              <a:t> </a:t>
            </a:r>
            <a:r>
              <a:rPr lang="en-US" dirty="0"/>
              <a:t>Consider the left plot in </a:t>
            </a:r>
            <a:r>
              <a:rPr lang="en-US" dirty="0" err="1">
                <a:hlinkClick r:id="rId3"/>
              </a:rPr>
              <a:t>Figur</a:t>
            </a:r>
            <a:r>
              <a:rPr lang="tr-TR" dirty="0">
                <a:hlinkClick r:id="rId3"/>
              </a:rPr>
              <a:t>e</a:t>
            </a:r>
            <a:r>
              <a:rPr lang="en-US" dirty="0"/>
              <a:t>: it represents a simple dataset with just one feature </a:t>
            </a:r>
            <a:r>
              <a:rPr lang="en-US" i="1" dirty="0"/>
              <a:t>x</a:t>
            </a:r>
            <a:r>
              <a:rPr lang="en-US" baseline="-25000" dirty="0"/>
              <a:t>1</a:t>
            </a:r>
            <a:r>
              <a:rPr lang="en-US" dirty="0"/>
              <a:t>. This dataset is not linearly separable, as you can see. But if you add a second feature </a:t>
            </a:r>
            <a:r>
              <a:rPr lang="en-US" i="1" dirty="0"/>
              <a:t>x</a:t>
            </a:r>
            <a:r>
              <a:rPr lang="en-US" baseline="-25000" dirty="0"/>
              <a:t>2</a:t>
            </a:r>
            <a:r>
              <a:rPr lang="en-US" dirty="0"/>
              <a:t> = (</a:t>
            </a:r>
            <a:r>
              <a:rPr lang="en-US" i="1" dirty="0"/>
              <a:t>x</a:t>
            </a:r>
            <a:r>
              <a:rPr lang="en-US" baseline="-25000" dirty="0"/>
              <a:t>1</a:t>
            </a:r>
            <a:r>
              <a:rPr lang="en-US" dirty="0"/>
              <a:t>)</a:t>
            </a:r>
            <a:r>
              <a:rPr lang="en-US" baseline="30000" dirty="0"/>
              <a:t>2</a:t>
            </a:r>
            <a:r>
              <a:rPr lang="en-US" dirty="0"/>
              <a:t>, the resulting 2D dataset is perfectly linearly separable</a:t>
            </a:r>
            <a:endParaRPr lang="de-DE" dirty="0"/>
          </a:p>
        </p:txBody>
      </p:sp>
      <p:pic>
        <p:nvPicPr>
          <p:cNvPr id="6" name="Google Shape;134;p26">
            <a:extLst>
              <a:ext uri="{FF2B5EF4-FFF2-40B4-BE49-F238E27FC236}">
                <a16:creationId xmlns:a16="http://schemas.microsoft.com/office/drawing/2014/main" id="{712B3E4F-C466-4A6C-9ABF-B22165DD9EC7}"/>
              </a:ext>
            </a:extLst>
          </p:cNvPr>
          <p:cNvPicPr preferRelativeResize="0"/>
          <p:nvPr/>
        </p:nvPicPr>
        <p:blipFill>
          <a:blip r:embed="rId4">
            <a:alphaModFix/>
          </a:blip>
          <a:stretch>
            <a:fillRect/>
          </a:stretch>
        </p:blipFill>
        <p:spPr>
          <a:xfrm>
            <a:off x="1795695" y="3404755"/>
            <a:ext cx="4757505" cy="1477328"/>
          </a:xfrm>
          <a:prstGeom prst="rect">
            <a:avLst/>
          </a:prstGeom>
          <a:noFill/>
          <a:ln>
            <a:noFill/>
          </a:ln>
        </p:spPr>
      </p:pic>
      <p:sp>
        <p:nvSpPr>
          <p:cNvPr id="4" name="Rectangle 3">
            <a:extLst>
              <a:ext uri="{FF2B5EF4-FFF2-40B4-BE49-F238E27FC236}">
                <a16:creationId xmlns:a16="http://schemas.microsoft.com/office/drawing/2014/main" id="{2C650A66-25F7-4887-9721-B1898BC6C09B}"/>
              </a:ext>
            </a:extLst>
          </p:cNvPr>
          <p:cNvSpPr/>
          <p:nvPr/>
        </p:nvSpPr>
        <p:spPr>
          <a:xfrm>
            <a:off x="228600" y="4970343"/>
            <a:ext cx="8610600" cy="1200329"/>
          </a:xfrm>
          <a:prstGeom prst="rect">
            <a:avLst/>
          </a:prstGeom>
        </p:spPr>
        <p:txBody>
          <a:bodyPr wrap="square">
            <a:spAutoFit/>
          </a:bodyPr>
          <a:lstStyle/>
          <a:p>
            <a:r>
              <a:rPr lang="en-US" dirty="0">
                <a:solidFill>
                  <a:srgbClr val="000000"/>
                </a:solidFill>
                <a:latin typeface="Times New Roman" panose="02020603050405020304" pitchFamily="18" charset="0"/>
              </a:rPr>
              <a:t>Adding polynomial features is simple to implement and can work great with all sorts of Machine Learning algorithms (not just SVMs), but at a low polynomial degree it cannot deal with very complex datasets, and with a high polynomial degree it creates a huge number of features, making the model too slow.</a:t>
            </a:r>
            <a:endParaRPr lang="de-DE" dirty="0"/>
          </a:p>
        </p:txBody>
      </p:sp>
    </p:spTree>
    <p:extLst>
      <p:ext uri="{BB962C8B-B14F-4D97-AF65-F5344CB8AC3E}">
        <p14:creationId xmlns:p14="http://schemas.microsoft.com/office/powerpoint/2010/main" val="313299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0E09A8FD-9974-4769-803F-A13CD4CF2E82}"/>
              </a:ext>
            </a:extLst>
          </p:cNvPr>
          <p:cNvSpPr/>
          <p:nvPr/>
        </p:nvSpPr>
        <p:spPr>
          <a:xfrm>
            <a:off x="228600" y="1066800"/>
            <a:ext cx="2037737" cy="369332"/>
          </a:xfrm>
          <a:prstGeom prst="rect">
            <a:avLst/>
          </a:prstGeom>
        </p:spPr>
        <p:txBody>
          <a:bodyPr wrap="none">
            <a:spAutoFit/>
          </a:bodyPr>
          <a:lstStyle/>
          <a:p>
            <a:r>
              <a:rPr lang="de-DE" b="1" dirty="0">
                <a:solidFill>
                  <a:srgbClr val="000000"/>
                </a:solidFill>
                <a:latin typeface="Times New Roman" panose="02020603050405020304" pitchFamily="18" charset="0"/>
              </a:rPr>
              <a:t>Polynomial Kernel</a:t>
            </a:r>
            <a:endParaRPr lang="de-DE" dirty="0"/>
          </a:p>
        </p:txBody>
      </p:sp>
      <p:sp>
        <p:nvSpPr>
          <p:cNvPr id="3" name="Rectangle 2">
            <a:extLst>
              <a:ext uri="{FF2B5EF4-FFF2-40B4-BE49-F238E27FC236}">
                <a16:creationId xmlns:a16="http://schemas.microsoft.com/office/drawing/2014/main" id="{ECF46DF6-1422-405E-8F4C-98F63E15EF31}"/>
              </a:ext>
            </a:extLst>
          </p:cNvPr>
          <p:cNvSpPr/>
          <p:nvPr/>
        </p:nvSpPr>
        <p:spPr>
          <a:xfrm>
            <a:off x="228600" y="1591155"/>
            <a:ext cx="8690112" cy="1477328"/>
          </a:xfrm>
          <a:prstGeom prst="rect">
            <a:avLst/>
          </a:prstGeom>
        </p:spPr>
        <p:txBody>
          <a:bodyPr wrap="square">
            <a:spAutoFit/>
          </a:bodyPr>
          <a:lstStyle/>
          <a:p>
            <a:r>
              <a:rPr lang="en-US" dirty="0">
                <a:solidFill>
                  <a:srgbClr val="000000"/>
                </a:solidFill>
                <a:latin typeface="Times New Roman" panose="02020603050405020304" pitchFamily="18" charset="0"/>
              </a:rPr>
              <a:t>Fortunately, when using SVMs you can apply an almost miraculous mathematical technique called the </a:t>
            </a:r>
            <a:r>
              <a:rPr lang="en-US" i="1" dirty="0">
                <a:solidFill>
                  <a:srgbClr val="000000"/>
                </a:solidFill>
                <a:latin typeface="Times New Roman" panose="02020603050405020304" pitchFamily="18" charset="0"/>
              </a:rPr>
              <a:t>kernel trick</a:t>
            </a:r>
            <a:r>
              <a:rPr lang="en-US" dirty="0">
                <a:solidFill>
                  <a:srgbClr val="000000"/>
                </a:solidFill>
                <a:latin typeface="Times New Roman" panose="02020603050405020304" pitchFamily="18" charset="0"/>
              </a:rPr>
              <a:t>. It makes it possible to get the same result as if you added many polynomial features, even with very high-degree polynomials, without actually having to add them. So there is no combinatorial explosion of the number of features since you don’t actually add any features.</a:t>
            </a:r>
            <a:endParaRPr lang="de-DE" dirty="0"/>
          </a:p>
        </p:txBody>
      </p:sp>
      <p:sp>
        <p:nvSpPr>
          <p:cNvPr id="4" name="Rectangle 3">
            <a:extLst>
              <a:ext uri="{FF2B5EF4-FFF2-40B4-BE49-F238E27FC236}">
                <a16:creationId xmlns:a16="http://schemas.microsoft.com/office/drawing/2014/main" id="{3D1BEFDA-EFF8-4CAC-9DAE-BEAE68B6EFDB}"/>
              </a:ext>
            </a:extLst>
          </p:cNvPr>
          <p:cNvSpPr/>
          <p:nvPr/>
        </p:nvSpPr>
        <p:spPr>
          <a:xfrm>
            <a:off x="228600" y="3223506"/>
            <a:ext cx="8690112" cy="1200329"/>
          </a:xfrm>
          <a:prstGeom prst="rect">
            <a:avLst/>
          </a:prstGeom>
        </p:spPr>
        <p:txBody>
          <a:bodyPr wrap="square">
            <a:spAutoFit/>
          </a:bodyPr>
          <a:lstStyle/>
          <a:p>
            <a:r>
              <a:rPr lang="tr-TR" dirty="0">
                <a:solidFill>
                  <a:srgbClr val="000000"/>
                </a:solidFill>
                <a:latin typeface="Times New Roman" panose="02020603050405020304" pitchFamily="18" charset="0"/>
              </a:rPr>
              <a:t>On the left, it is </a:t>
            </a:r>
            <a:r>
              <a:rPr lang="en-US" dirty="0">
                <a:solidFill>
                  <a:srgbClr val="000000"/>
                </a:solidFill>
                <a:latin typeface="Times New Roman" panose="02020603050405020304" pitchFamily="18" charset="0"/>
              </a:rPr>
              <a:t>train</a:t>
            </a:r>
            <a:r>
              <a:rPr lang="tr-TR" dirty="0">
                <a:solidFill>
                  <a:srgbClr val="000000"/>
                </a:solidFill>
                <a:latin typeface="Times New Roman" panose="02020603050405020304" pitchFamily="18" charset="0"/>
              </a:rPr>
              <a:t>ed </a:t>
            </a:r>
            <a:r>
              <a:rPr lang="en-US" dirty="0">
                <a:solidFill>
                  <a:srgbClr val="000000"/>
                </a:solidFill>
                <a:latin typeface="Times New Roman" panose="02020603050405020304" pitchFamily="18" charset="0"/>
              </a:rPr>
              <a:t>an SVM classifier using a 3</a:t>
            </a:r>
            <a:r>
              <a:rPr lang="en-US" baseline="30000" dirty="0">
                <a:solidFill>
                  <a:srgbClr val="000000"/>
                </a:solidFill>
                <a:latin typeface="Times New Roman" panose="02020603050405020304" pitchFamily="18" charset="0"/>
              </a:rPr>
              <a:t>rd</a:t>
            </a:r>
            <a:r>
              <a:rPr lang="en-US" dirty="0">
                <a:solidFill>
                  <a:srgbClr val="000000"/>
                </a:solidFill>
                <a:latin typeface="Times New Roman" panose="02020603050405020304" pitchFamily="18" charset="0"/>
              </a:rPr>
              <a:t>-degree polynomial kernel.</a:t>
            </a:r>
            <a:endParaRPr lang="tr-TR" dirty="0">
              <a:solidFill>
                <a:srgbClr val="000000"/>
              </a:solidFill>
              <a:latin typeface="Times New Roman" panose="02020603050405020304" pitchFamily="18" charset="0"/>
            </a:endParaRPr>
          </a:p>
          <a:p>
            <a:r>
              <a:rPr lang="en-US" dirty="0"/>
              <a:t>On the right is another SVM classifier using a 10</a:t>
            </a:r>
            <a:r>
              <a:rPr lang="en-US" baseline="30000" dirty="0"/>
              <a:t>th</a:t>
            </a:r>
            <a:r>
              <a:rPr lang="en-US" dirty="0"/>
              <a:t>-degree polynomial kernel.</a:t>
            </a:r>
            <a:endParaRPr lang="tr-TR" dirty="0"/>
          </a:p>
          <a:p>
            <a:r>
              <a:rPr lang="tr-TR" dirty="0"/>
              <a:t>It shows </a:t>
            </a:r>
            <a:r>
              <a:rPr lang="en-US" dirty="0"/>
              <a:t>how much the model is influenced by high-degree polynomials versus low-degree polynomials.</a:t>
            </a:r>
            <a:endParaRPr lang="de-DE" dirty="0"/>
          </a:p>
        </p:txBody>
      </p:sp>
      <p:pic>
        <p:nvPicPr>
          <p:cNvPr id="7" name="Google Shape;141;p27">
            <a:extLst>
              <a:ext uri="{FF2B5EF4-FFF2-40B4-BE49-F238E27FC236}">
                <a16:creationId xmlns:a16="http://schemas.microsoft.com/office/drawing/2014/main" id="{3BDCF1FA-BB67-4499-985A-CBE6BC5044C2}"/>
              </a:ext>
            </a:extLst>
          </p:cNvPr>
          <p:cNvPicPr preferRelativeResize="0"/>
          <p:nvPr/>
        </p:nvPicPr>
        <p:blipFill>
          <a:blip r:embed="rId3">
            <a:alphaModFix/>
          </a:blip>
          <a:stretch>
            <a:fillRect/>
          </a:stretch>
        </p:blipFill>
        <p:spPr>
          <a:xfrm>
            <a:off x="1865801" y="4529681"/>
            <a:ext cx="5412398" cy="1864276"/>
          </a:xfrm>
          <a:prstGeom prst="rect">
            <a:avLst/>
          </a:prstGeom>
          <a:noFill/>
          <a:ln>
            <a:noFill/>
          </a:ln>
        </p:spPr>
      </p:pic>
    </p:spTree>
    <p:extLst>
      <p:ext uri="{BB962C8B-B14F-4D97-AF65-F5344CB8AC3E}">
        <p14:creationId xmlns:p14="http://schemas.microsoft.com/office/powerpoint/2010/main" val="141115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BE2DFB48-B52F-4DBC-9984-1DCA7A2F536F}"/>
              </a:ext>
            </a:extLst>
          </p:cNvPr>
          <p:cNvSpPr/>
          <p:nvPr/>
        </p:nvSpPr>
        <p:spPr>
          <a:xfrm>
            <a:off x="228600" y="1066800"/>
            <a:ext cx="2873544" cy="369332"/>
          </a:xfrm>
          <a:prstGeom prst="rect">
            <a:avLst/>
          </a:prstGeom>
        </p:spPr>
        <p:txBody>
          <a:bodyPr wrap="none">
            <a:spAutoFit/>
          </a:bodyPr>
          <a:lstStyle/>
          <a:p>
            <a:pPr lvl="0"/>
            <a:r>
              <a:rPr lang="de-DE" b="1" dirty="0">
                <a:solidFill>
                  <a:srgbClr val="000000"/>
                </a:solidFill>
                <a:latin typeface="Times New Roman" panose="02020603050405020304" pitchFamily="18" charset="0"/>
                <a:sym typeface="Verdana"/>
              </a:rPr>
              <a:t>Adding Similarity Features</a:t>
            </a:r>
          </a:p>
        </p:txBody>
      </p:sp>
      <p:sp>
        <p:nvSpPr>
          <p:cNvPr id="3" name="Rectangle 2">
            <a:extLst>
              <a:ext uri="{FF2B5EF4-FFF2-40B4-BE49-F238E27FC236}">
                <a16:creationId xmlns:a16="http://schemas.microsoft.com/office/drawing/2014/main" id="{61838C54-C5C0-4DE5-9510-E68BC599344D}"/>
              </a:ext>
            </a:extLst>
          </p:cNvPr>
          <p:cNvSpPr/>
          <p:nvPr/>
        </p:nvSpPr>
        <p:spPr>
          <a:xfrm>
            <a:off x="238990" y="1436132"/>
            <a:ext cx="8690111" cy="923330"/>
          </a:xfrm>
          <a:prstGeom prst="rect">
            <a:avLst/>
          </a:prstGeom>
        </p:spPr>
        <p:txBody>
          <a:bodyPr wrap="square">
            <a:spAutoFit/>
          </a:bodyPr>
          <a:lstStyle/>
          <a:p>
            <a:r>
              <a:rPr lang="en" dirty="0"/>
              <a:t>Another technique to tackle nonlinear problems is to add features computed using a </a:t>
            </a:r>
            <a:r>
              <a:rPr lang="en" b="1" dirty="0">
                <a:solidFill>
                  <a:srgbClr val="0000FF"/>
                </a:solidFill>
              </a:rPr>
              <a:t>similarity function</a:t>
            </a:r>
            <a:r>
              <a:rPr lang="en" b="1" dirty="0"/>
              <a:t> </a:t>
            </a:r>
            <a:r>
              <a:rPr lang="en" dirty="0"/>
              <a:t>that measures how much each instance resembles a particular </a:t>
            </a:r>
            <a:r>
              <a:rPr lang="en" b="1" dirty="0">
                <a:solidFill>
                  <a:srgbClr val="0000FF"/>
                </a:solidFill>
              </a:rPr>
              <a:t>landmark</a:t>
            </a:r>
            <a:r>
              <a:rPr lang="en" dirty="0"/>
              <a:t>.</a:t>
            </a:r>
            <a:endParaRPr lang="de-DE" dirty="0"/>
          </a:p>
        </p:txBody>
      </p:sp>
      <p:pic>
        <p:nvPicPr>
          <p:cNvPr id="6" name="Google Shape;148;p28">
            <a:extLst>
              <a:ext uri="{FF2B5EF4-FFF2-40B4-BE49-F238E27FC236}">
                <a16:creationId xmlns:a16="http://schemas.microsoft.com/office/drawing/2014/main" id="{5B9B8D07-4C82-4CE8-BAA5-5844FB4E437C}"/>
              </a:ext>
            </a:extLst>
          </p:cNvPr>
          <p:cNvPicPr preferRelativeResize="0"/>
          <p:nvPr/>
        </p:nvPicPr>
        <p:blipFill>
          <a:blip r:embed="rId3">
            <a:alphaModFix/>
          </a:blip>
          <a:stretch>
            <a:fillRect/>
          </a:stretch>
        </p:blipFill>
        <p:spPr>
          <a:xfrm>
            <a:off x="1524000" y="2427792"/>
            <a:ext cx="2664624" cy="369333"/>
          </a:xfrm>
          <a:prstGeom prst="rect">
            <a:avLst/>
          </a:prstGeom>
          <a:noFill/>
          <a:ln>
            <a:noFill/>
          </a:ln>
        </p:spPr>
      </p:pic>
      <p:sp>
        <p:nvSpPr>
          <p:cNvPr id="4" name="Rectangle 3">
            <a:extLst>
              <a:ext uri="{FF2B5EF4-FFF2-40B4-BE49-F238E27FC236}">
                <a16:creationId xmlns:a16="http://schemas.microsoft.com/office/drawing/2014/main" id="{7482E407-A269-44F3-8782-9D7E3F8D40C0}"/>
              </a:ext>
            </a:extLst>
          </p:cNvPr>
          <p:cNvSpPr/>
          <p:nvPr/>
        </p:nvSpPr>
        <p:spPr>
          <a:xfrm>
            <a:off x="4343400" y="2422115"/>
            <a:ext cx="3788217" cy="369332"/>
          </a:xfrm>
          <a:prstGeom prst="rect">
            <a:avLst/>
          </a:prstGeom>
        </p:spPr>
        <p:txBody>
          <a:bodyPr wrap="none">
            <a:spAutoFit/>
          </a:bodyPr>
          <a:lstStyle/>
          <a:p>
            <a:r>
              <a:rPr lang="en-US" dirty="0">
                <a:solidFill>
                  <a:srgbClr val="000000"/>
                </a:solidFill>
                <a:latin typeface="Times New Roman" panose="02020603050405020304" pitchFamily="18" charset="0"/>
              </a:rPr>
              <a:t>Gaussian </a:t>
            </a:r>
            <a:r>
              <a:rPr lang="en-US" i="1" dirty="0">
                <a:solidFill>
                  <a:srgbClr val="000000"/>
                </a:solidFill>
                <a:latin typeface="Times New Roman" panose="02020603050405020304" pitchFamily="18" charset="0"/>
              </a:rPr>
              <a:t>Radial Basis Function</a:t>
            </a:r>
            <a:r>
              <a:rPr lang="en-US" dirty="0">
                <a:solidFill>
                  <a:srgbClr val="000000"/>
                </a:solidFill>
                <a:latin typeface="Times New Roman" panose="02020603050405020304" pitchFamily="18" charset="0"/>
              </a:rPr>
              <a:t> (</a:t>
            </a:r>
            <a:r>
              <a:rPr lang="en-US" i="1" dirty="0">
                <a:solidFill>
                  <a:srgbClr val="000000"/>
                </a:solidFill>
                <a:latin typeface="Times New Roman" panose="02020603050405020304" pitchFamily="18" charset="0"/>
              </a:rPr>
              <a:t>RBF</a:t>
            </a:r>
            <a:r>
              <a:rPr lang="en-US" dirty="0">
                <a:solidFill>
                  <a:srgbClr val="000000"/>
                </a:solidFill>
                <a:latin typeface="Times New Roman" panose="02020603050405020304" pitchFamily="18" charset="0"/>
              </a:rPr>
              <a:t>)</a:t>
            </a:r>
            <a:endParaRPr lang="de-DE" dirty="0"/>
          </a:p>
        </p:txBody>
      </p:sp>
      <p:pic>
        <p:nvPicPr>
          <p:cNvPr id="8" name="Google Shape;149;p28">
            <a:extLst>
              <a:ext uri="{FF2B5EF4-FFF2-40B4-BE49-F238E27FC236}">
                <a16:creationId xmlns:a16="http://schemas.microsoft.com/office/drawing/2014/main" id="{F22BE230-649A-4732-8916-05248F314611}"/>
              </a:ext>
            </a:extLst>
          </p:cNvPr>
          <p:cNvPicPr preferRelativeResize="0"/>
          <p:nvPr/>
        </p:nvPicPr>
        <p:blipFill>
          <a:blip r:embed="rId4">
            <a:alphaModFix/>
          </a:blip>
          <a:stretch>
            <a:fillRect/>
          </a:stretch>
        </p:blipFill>
        <p:spPr>
          <a:xfrm>
            <a:off x="1853564" y="2883817"/>
            <a:ext cx="4979672" cy="1466858"/>
          </a:xfrm>
          <a:prstGeom prst="rect">
            <a:avLst/>
          </a:prstGeom>
          <a:noFill/>
          <a:ln>
            <a:noFill/>
          </a:ln>
        </p:spPr>
      </p:pic>
      <p:sp>
        <p:nvSpPr>
          <p:cNvPr id="7" name="Rectangle 6">
            <a:extLst>
              <a:ext uri="{FF2B5EF4-FFF2-40B4-BE49-F238E27FC236}">
                <a16:creationId xmlns:a16="http://schemas.microsoft.com/office/drawing/2014/main" id="{F2BF7A33-D608-4BF4-933E-5B0C58958025}"/>
              </a:ext>
            </a:extLst>
          </p:cNvPr>
          <p:cNvSpPr/>
          <p:nvPr/>
        </p:nvSpPr>
        <p:spPr>
          <a:xfrm>
            <a:off x="228600" y="4406205"/>
            <a:ext cx="8458200" cy="2031325"/>
          </a:xfrm>
          <a:prstGeom prst="rect">
            <a:avLst/>
          </a:prstGeom>
        </p:spPr>
        <p:txBody>
          <a:bodyPr wrap="square">
            <a:spAutoFit/>
          </a:bodyPr>
          <a:lstStyle/>
          <a:p>
            <a:pPr marL="457200" indent="-317500">
              <a:buSzPts val="1400"/>
              <a:buFontTx/>
              <a:buChar char="●"/>
            </a:pPr>
            <a:r>
              <a:rPr lang="en" sz="1400" dirty="0"/>
              <a:t>Let’s take the one-dimensional dataset discussed earlier and add two landmarks to it at x1 = –2 and x1 = 1</a:t>
            </a:r>
            <a:endParaRPr lang="tr-TR" sz="1400" dirty="0"/>
          </a:p>
          <a:p>
            <a:pPr marL="457200" lvl="0" indent="-317500">
              <a:buSzPts val="1400"/>
              <a:buChar char="●"/>
            </a:pPr>
            <a:r>
              <a:rPr lang="en-US" sz="1400" dirty="0"/>
              <a:t>Let’s look at the instance x1 = –1: it is located at a distance of 1 from the first landmark, and 2 from the second landmark. </a:t>
            </a:r>
          </a:p>
          <a:p>
            <a:pPr marL="457200" lvl="0" indent="-317500">
              <a:buSzPts val="1400"/>
              <a:buChar char="●"/>
            </a:pPr>
            <a:r>
              <a:rPr lang="en-US" sz="1400" dirty="0"/>
              <a:t>It is a bell-shaped function varying from 0 (very far away from the landmark) to 1 (at the landmark).</a:t>
            </a:r>
          </a:p>
          <a:p>
            <a:pPr marL="457200" lvl="0" indent="-317500">
              <a:buSzPts val="1400"/>
              <a:buChar char="●"/>
            </a:pPr>
            <a:r>
              <a:rPr lang="en-US" sz="1400" dirty="0"/>
              <a:t>Therefore its new features are x2 = exp (–0.3 × 1^2) ≈ 0.74 and x3 = exp (–0.3 × 2^2) ≈ 0.30. After adding x2 and x3, it becomes linearly separable.</a:t>
            </a:r>
            <a:endParaRPr lang="tr-TR" sz="1400" dirty="0"/>
          </a:p>
          <a:p>
            <a:pPr marL="457200" lvl="0" indent="-317500">
              <a:buSzPts val="1400"/>
              <a:buChar char="●"/>
            </a:pPr>
            <a:r>
              <a:rPr lang="en-US" sz="1400" dirty="0"/>
              <a:t>How to select landmarks?</a:t>
            </a:r>
          </a:p>
          <a:p>
            <a:pPr marL="914400" lvl="1" indent="-317500">
              <a:buSzPts val="1400"/>
              <a:buChar char="○"/>
            </a:pPr>
            <a:r>
              <a:rPr lang="en-US" sz="1400" dirty="0"/>
              <a:t>The simplest approach is to create a landmark at the location of each and every instance in the dataset.</a:t>
            </a:r>
          </a:p>
          <a:p>
            <a:pPr marL="914400" lvl="1" indent="-317500">
              <a:buSzPts val="1400"/>
              <a:buChar char="○"/>
            </a:pPr>
            <a:r>
              <a:rPr lang="en-US" sz="1400" dirty="0"/>
              <a:t>But, this would lead m new features. For large number of features, it’s a problem.</a:t>
            </a:r>
          </a:p>
        </p:txBody>
      </p:sp>
    </p:spTree>
    <p:extLst>
      <p:ext uri="{BB962C8B-B14F-4D97-AF65-F5344CB8AC3E}">
        <p14:creationId xmlns:p14="http://schemas.microsoft.com/office/powerpoint/2010/main" val="2209642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6" name="Rectangle 5">
            <a:extLst>
              <a:ext uri="{FF2B5EF4-FFF2-40B4-BE49-F238E27FC236}">
                <a16:creationId xmlns:a16="http://schemas.microsoft.com/office/drawing/2014/main" id="{47339679-A4D2-4908-9175-6ADD629C45B9}"/>
              </a:ext>
            </a:extLst>
          </p:cNvPr>
          <p:cNvSpPr/>
          <p:nvPr/>
        </p:nvSpPr>
        <p:spPr>
          <a:xfrm>
            <a:off x="207818" y="1068805"/>
            <a:ext cx="2343334" cy="369332"/>
          </a:xfrm>
          <a:prstGeom prst="rect">
            <a:avLst/>
          </a:prstGeom>
        </p:spPr>
        <p:txBody>
          <a:bodyPr wrap="none">
            <a:spAutoFit/>
          </a:bodyPr>
          <a:lstStyle/>
          <a:p>
            <a:pPr lvl="0"/>
            <a:r>
              <a:rPr lang="tr-TR" b="1" dirty="0">
                <a:solidFill>
                  <a:srgbClr val="000000"/>
                </a:solidFill>
                <a:latin typeface="Times New Roman" panose="02020603050405020304" pitchFamily="18" charset="0"/>
                <a:sym typeface="Verdana"/>
              </a:rPr>
              <a:t>Gaussian RBF Kernel</a:t>
            </a:r>
            <a:endParaRPr lang="de-DE" b="1" dirty="0">
              <a:solidFill>
                <a:srgbClr val="000000"/>
              </a:solidFill>
              <a:latin typeface="Times New Roman" panose="02020603050405020304" pitchFamily="18" charset="0"/>
              <a:sym typeface="Verdana"/>
            </a:endParaRPr>
          </a:p>
        </p:txBody>
      </p:sp>
      <p:sp>
        <p:nvSpPr>
          <p:cNvPr id="3" name="Rectangle 2">
            <a:extLst>
              <a:ext uri="{FF2B5EF4-FFF2-40B4-BE49-F238E27FC236}">
                <a16:creationId xmlns:a16="http://schemas.microsoft.com/office/drawing/2014/main" id="{885FF76F-0624-4CA7-8CAE-41EAA6F662BA}"/>
              </a:ext>
            </a:extLst>
          </p:cNvPr>
          <p:cNvSpPr/>
          <p:nvPr/>
        </p:nvSpPr>
        <p:spPr>
          <a:xfrm>
            <a:off x="152400" y="1562169"/>
            <a:ext cx="8901394" cy="4247317"/>
          </a:xfrm>
          <a:prstGeom prst="rect">
            <a:avLst/>
          </a:prstGeom>
        </p:spPr>
        <p:txBody>
          <a:bodyPr wrap="square">
            <a:spAutoFit/>
          </a:bodyPr>
          <a:lstStyle/>
          <a:p>
            <a:pPr marL="457200" lvl="0" indent="-317500">
              <a:buSzPts val="1400"/>
              <a:buChar char="●"/>
            </a:pPr>
            <a:r>
              <a:rPr lang="en-US" dirty="0"/>
              <a:t>Like we did in Polynomial Kernel, we can apply a similar trick with Gaussian RBF Kernel.</a:t>
            </a:r>
            <a:br>
              <a:rPr lang="en-US" dirty="0"/>
            </a:br>
            <a:endParaRPr lang="en-US" dirty="0"/>
          </a:p>
          <a:p>
            <a:pPr marL="457200" lvl="0" indent="-317500">
              <a:buSzPts val="1400"/>
              <a:buChar char="●"/>
            </a:pPr>
            <a:r>
              <a:rPr lang="en-US" dirty="0"/>
              <a:t>It makes possible to obtain a similar result as if you had added many similarity features, without actually having to add them.</a:t>
            </a:r>
            <a:endParaRPr lang="tr-TR" dirty="0"/>
          </a:p>
          <a:p>
            <a:pPr marL="457200" lvl="0" indent="-317500">
              <a:buSzPts val="1400"/>
              <a:buChar char="●"/>
            </a:pPr>
            <a:endParaRPr lang="tr-TR" dirty="0"/>
          </a:p>
          <a:p>
            <a:pPr marL="457200" lvl="0" indent="-317500">
              <a:buSzPts val="1400"/>
              <a:buChar char="●"/>
            </a:pPr>
            <a:r>
              <a:rPr lang="en-US" dirty="0"/>
              <a:t>Increasing </a:t>
            </a:r>
            <a:r>
              <a:rPr lang="en-US" b="1" dirty="0">
                <a:solidFill>
                  <a:srgbClr val="0000FF"/>
                </a:solidFill>
              </a:rPr>
              <a:t>gamma</a:t>
            </a:r>
            <a:r>
              <a:rPr lang="en-US" dirty="0"/>
              <a:t> makes the bell-shape curve narrower -&gt; decision boundary will be very close to individual instances.</a:t>
            </a:r>
            <a:br>
              <a:rPr lang="en-US" dirty="0"/>
            </a:br>
            <a:endParaRPr lang="en-US" dirty="0"/>
          </a:p>
          <a:p>
            <a:pPr marL="457200" lvl="0" indent="-317500">
              <a:buSzPts val="1400"/>
              <a:buChar char="●"/>
            </a:pPr>
            <a:r>
              <a:rPr lang="en-US" dirty="0"/>
              <a:t>Decreasing </a:t>
            </a:r>
            <a:r>
              <a:rPr lang="en-US" b="1" dirty="0">
                <a:solidFill>
                  <a:srgbClr val="0000FF"/>
                </a:solidFill>
              </a:rPr>
              <a:t>gamma</a:t>
            </a:r>
            <a:r>
              <a:rPr lang="en-US" dirty="0"/>
              <a:t> makes the bell-shape curve wider -&gt; decision boundary will be smoother.</a:t>
            </a:r>
            <a:br>
              <a:rPr lang="en-US" dirty="0"/>
            </a:br>
            <a:endParaRPr lang="en-US" dirty="0"/>
          </a:p>
          <a:p>
            <a:pPr marL="457200" lvl="0" indent="-317500">
              <a:buSzPts val="1400"/>
              <a:buChar char="●"/>
            </a:pPr>
            <a:r>
              <a:rPr lang="en-US" dirty="0"/>
              <a:t>If your model is overfitting, you should reduce </a:t>
            </a:r>
            <a:r>
              <a:rPr lang="en-US" b="1" dirty="0">
                <a:solidFill>
                  <a:srgbClr val="0000FF"/>
                </a:solidFill>
              </a:rPr>
              <a:t>gamma</a:t>
            </a:r>
            <a:r>
              <a:rPr lang="en-US" dirty="0"/>
              <a:t>, and if it is underfitting, you should increase it (similar to the </a:t>
            </a:r>
            <a:r>
              <a:rPr lang="en-US" b="1" dirty="0">
                <a:solidFill>
                  <a:srgbClr val="0000FF"/>
                </a:solidFill>
              </a:rPr>
              <a:t>C</a:t>
            </a:r>
            <a:r>
              <a:rPr lang="en-US" dirty="0"/>
              <a:t> hyperparameter).</a:t>
            </a:r>
          </a:p>
          <a:p>
            <a:pPr marL="457200" lvl="0" indent="-317500">
              <a:buSzPts val="1400"/>
              <a:buChar char="●"/>
            </a:pPr>
            <a:endParaRPr lang="en-US" dirty="0"/>
          </a:p>
        </p:txBody>
      </p:sp>
    </p:spTree>
    <p:extLst>
      <p:ext uri="{BB962C8B-B14F-4D97-AF65-F5344CB8AC3E}">
        <p14:creationId xmlns:p14="http://schemas.microsoft.com/office/powerpoint/2010/main" val="2515604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pic>
        <p:nvPicPr>
          <p:cNvPr id="4" name="Google Shape;176;p32">
            <a:extLst>
              <a:ext uri="{FF2B5EF4-FFF2-40B4-BE49-F238E27FC236}">
                <a16:creationId xmlns:a16="http://schemas.microsoft.com/office/drawing/2014/main" id="{349917B4-D260-4AAC-83AB-FBEEB660CB81}"/>
              </a:ext>
            </a:extLst>
          </p:cNvPr>
          <p:cNvPicPr preferRelativeResize="0"/>
          <p:nvPr/>
        </p:nvPicPr>
        <p:blipFill>
          <a:blip r:embed="rId3">
            <a:alphaModFix/>
          </a:blip>
          <a:stretch>
            <a:fillRect/>
          </a:stretch>
        </p:blipFill>
        <p:spPr>
          <a:xfrm>
            <a:off x="1154975" y="1595165"/>
            <a:ext cx="6834049" cy="4289051"/>
          </a:xfrm>
          <a:prstGeom prst="rect">
            <a:avLst/>
          </a:prstGeom>
          <a:noFill/>
          <a:ln>
            <a:noFill/>
          </a:ln>
        </p:spPr>
      </p:pic>
      <p:sp>
        <p:nvSpPr>
          <p:cNvPr id="6" name="Rectangle 5">
            <a:extLst>
              <a:ext uri="{FF2B5EF4-FFF2-40B4-BE49-F238E27FC236}">
                <a16:creationId xmlns:a16="http://schemas.microsoft.com/office/drawing/2014/main" id="{B6D4D0D2-120F-43EB-910C-AB31B230BA4B}"/>
              </a:ext>
            </a:extLst>
          </p:cNvPr>
          <p:cNvSpPr/>
          <p:nvPr/>
        </p:nvSpPr>
        <p:spPr>
          <a:xfrm>
            <a:off x="207818" y="1068805"/>
            <a:ext cx="2343334" cy="369332"/>
          </a:xfrm>
          <a:prstGeom prst="rect">
            <a:avLst/>
          </a:prstGeom>
        </p:spPr>
        <p:txBody>
          <a:bodyPr wrap="none">
            <a:spAutoFit/>
          </a:bodyPr>
          <a:lstStyle/>
          <a:p>
            <a:pPr lvl="0"/>
            <a:r>
              <a:rPr lang="tr-TR" b="1" dirty="0">
                <a:solidFill>
                  <a:srgbClr val="000000"/>
                </a:solidFill>
                <a:latin typeface="Times New Roman" panose="02020603050405020304" pitchFamily="18" charset="0"/>
                <a:sym typeface="Verdana"/>
              </a:rPr>
              <a:t>Gaussian RBF Kernel</a:t>
            </a:r>
            <a:endParaRPr lang="de-DE" b="1" dirty="0">
              <a:solidFill>
                <a:srgbClr val="000000"/>
              </a:solidFill>
              <a:latin typeface="Times New Roman" panose="02020603050405020304" pitchFamily="18" charset="0"/>
              <a:sym typeface="Verdana"/>
            </a:endParaRPr>
          </a:p>
        </p:txBody>
      </p:sp>
    </p:spTree>
    <p:extLst>
      <p:ext uri="{BB962C8B-B14F-4D97-AF65-F5344CB8AC3E}">
        <p14:creationId xmlns:p14="http://schemas.microsoft.com/office/powerpoint/2010/main" val="119413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4" name="Rectangle 3">
            <a:extLst>
              <a:ext uri="{FF2B5EF4-FFF2-40B4-BE49-F238E27FC236}">
                <a16:creationId xmlns:a16="http://schemas.microsoft.com/office/drawing/2014/main" id="{5BB14CC6-CEA8-4261-B61C-99109A2ABA91}"/>
              </a:ext>
            </a:extLst>
          </p:cNvPr>
          <p:cNvSpPr/>
          <p:nvPr/>
        </p:nvSpPr>
        <p:spPr>
          <a:xfrm>
            <a:off x="228600" y="1066800"/>
            <a:ext cx="1326004" cy="369332"/>
          </a:xfrm>
          <a:prstGeom prst="rect">
            <a:avLst/>
          </a:prstGeom>
        </p:spPr>
        <p:txBody>
          <a:bodyPr wrap="none">
            <a:spAutoFit/>
          </a:bodyPr>
          <a:lstStyle/>
          <a:p>
            <a:r>
              <a:rPr lang="de-DE" dirty="0">
                <a:solidFill>
                  <a:srgbClr val="FF0000"/>
                </a:solidFill>
              </a:rPr>
              <a:t>Intro</a:t>
            </a:r>
            <a:r>
              <a:rPr lang="tr-TR" dirty="0">
                <a:solidFill>
                  <a:srgbClr val="FF0000"/>
                </a:solidFill>
              </a:rPr>
              <a:t>duction</a:t>
            </a:r>
            <a:endParaRPr lang="de-DE" dirty="0">
              <a:solidFill>
                <a:srgbClr val="FF0000"/>
              </a:solidFill>
            </a:endParaRPr>
          </a:p>
        </p:txBody>
      </p:sp>
      <p:sp>
        <p:nvSpPr>
          <p:cNvPr id="6" name="Rectangle 5">
            <a:extLst>
              <a:ext uri="{FF2B5EF4-FFF2-40B4-BE49-F238E27FC236}">
                <a16:creationId xmlns:a16="http://schemas.microsoft.com/office/drawing/2014/main" id="{1B1829A2-EFD7-4A48-9986-6B71B4612D50}"/>
              </a:ext>
            </a:extLst>
          </p:cNvPr>
          <p:cNvSpPr/>
          <p:nvPr/>
        </p:nvSpPr>
        <p:spPr>
          <a:xfrm>
            <a:off x="238990" y="1436132"/>
            <a:ext cx="8676409" cy="923330"/>
          </a:xfrm>
          <a:prstGeom prst="rect">
            <a:avLst/>
          </a:prstGeom>
        </p:spPr>
        <p:txBody>
          <a:bodyPr wrap="square">
            <a:spAutoFit/>
          </a:bodyPr>
          <a:lstStyle/>
          <a:p>
            <a:r>
              <a:rPr lang="en-US" b="1" dirty="0">
                <a:solidFill>
                  <a:srgbClr val="595858"/>
                </a:solidFill>
              </a:rPr>
              <a:t>Naïve Bayes</a:t>
            </a:r>
            <a:r>
              <a:rPr lang="en-US" dirty="0">
                <a:solidFill>
                  <a:srgbClr val="595858"/>
                </a:solidFill>
              </a:rPr>
              <a:t> is a classification algorithm that works based on the Bayes</a:t>
            </a:r>
            <a:r>
              <a:rPr lang="tr-TR" dirty="0">
                <a:solidFill>
                  <a:srgbClr val="595858"/>
                </a:solidFill>
              </a:rPr>
              <a:t>’</a:t>
            </a:r>
            <a:r>
              <a:rPr lang="en-US" dirty="0">
                <a:solidFill>
                  <a:srgbClr val="595858"/>
                </a:solidFill>
              </a:rPr>
              <a:t> theorem. </a:t>
            </a:r>
            <a:endParaRPr lang="tr-TR" dirty="0">
              <a:solidFill>
                <a:srgbClr val="595858"/>
              </a:solidFill>
            </a:endParaRPr>
          </a:p>
          <a:p>
            <a:r>
              <a:rPr lang="en-US" dirty="0">
                <a:solidFill>
                  <a:srgbClr val="595858"/>
                </a:solidFill>
              </a:rPr>
              <a:t>Before explaining about Naïve Bayes, first, we should discuss Bayes</a:t>
            </a:r>
            <a:r>
              <a:rPr lang="tr-TR" dirty="0">
                <a:solidFill>
                  <a:srgbClr val="595858"/>
                </a:solidFill>
              </a:rPr>
              <a:t>’</a:t>
            </a:r>
            <a:r>
              <a:rPr lang="en-US" dirty="0">
                <a:solidFill>
                  <a:srgbClr val="595858"/>
                </a:solidFill>
              </a:rPr>
              <a:t> Theorem. </a:t>
            </a:r>
            <a:endParaRPr lang="tr-TR" dirty="0">
              <a:solidFill>
                <a:srgbClr val="595858"/>
              </a:solidFill>
            </a:endParaRPr>
          </a:p>
          <a:p>
            <a:r>
              <a:rPr lang="en-US" dirty="0">
                <a:solidFill>
                  <a:srgbClr val="595858"/>
                </a:solidFill>
              </a:rPr>
              <a:t>Bayes</a:t>
            </a:r>
            <a:r>
              <a:rPr lang="tr-TR" dirty="0">
                <a:solidFill>
                  <a:srgbClr val="595858"/>
                </a:solidFill>
              </a:rPr>
              <a:t>’</a:t>
            </a:r>
            <a:r>
              <a:rPr lang="en-US" dirty="0">
                <a:solidFill>
                  <a:srgbClr val="595858"/>
                </a:solidFill>
              </a:rPr>
              <a:t> theorem is used to </a:t>
            </a:r>
            <a:r>
              <a:rPr lang="en-US" u="sng" dirty="0">
                <a:solidFill>
                  <a:srgbClr val="595858"/>
                </a:solidFill>
              </a:rPr>
              <a:t>find the probability of a hypothesis with given evidence.</a:t>
            </a:r>
            <a:endParaRPr lang="de-DE" u="sng" dirty="0"/>
          </a:p>
        </p:txBody>
      </p:sp>
      <p:sp>
        <p:nvSpPr>
          <p:cNvPr id="7" name="Rectangle 6">
            <a:extLst>
              <a:ext uri="{FF2B5EF4-FFF2-40B4-BE49-F238E27FC236}">
                <a16:creationId xmlns:a16="http://schemas.microsoft.com/office/drawing/2014/main" id="{EA13082A-5326-418F-862C-1A3E5C88BF1D}"/>
              </a:ext>
            </a:extLst>
          </p:cNvPr>
          <p:cNvSpPr/>
          <p:nvPr/>
        </p:nvSpPr>
        <p:spPr>
          <a:xfrm>
            <a:off x="2868264" y="3059668"/>
            <a:ext cx="3407471" cy="369332"/>
          </a:xfrm>
          <a:prstGeom prst="rect">
            <a:avLst/>
          </a:prstGeom>
        </p:spPr>
        <p:txBody>
          <a:bodyPr wrap="none">
            <a:spAutoFit/>
          </a:bodyPr>
          <a:lstStyle/>
          <a:p>
            <a:r>
              <a:rPr lang="de-DE" dirty="0"/>
              <a:t>We'll try to understand the formula</a:t>
            </a:r>
          </a:p>
        </p:txBody>
      </p:sp>
      <p:pic>
        <p:nvPicPr>
          <p:cNvPr id="8" name="Picture 7">
            <a:extLst>
              <a:ext uri="{FF2B5EF4-FFF2-40B4-BE49-F238E27FC236}">
                <a16:creationId xmlns:a16="http://schemas.microsoft.com/office/drawing/2014/main" id="{96A5280C-5F49-44F4-94F7-8CC21B392B0F}"/>
              </a:ext>
            </a:extLst>
          </p:cNvPr>
          <p:cNvPicPr>
            <a:picLocks noChangeAspect="1"/>
          </p:cNvPicPr>
          <p:nvPr/>
        </p:nvPicPr>
        <p:blipFill>
          <a:blip r:embed="rId3"/>
          <a:stretch>
            <a:fillRect/>
          </a:stretch>
        </p:blipFill>
        <p:spPr>
          <a:xfrm>
            <a:off x="2670200" y="3733800"/>
            <a:ext cx="3803597" cy="1828800"/>
          </a:xfrm>
          <a:prstGeom prst="rect">
            <a:avLst/>
          </a:prstGeom>
        </p:spPr>
      </p:pic>
    </p:spTree>
    <p:extLst>
      <p:ext uri="{BB962C8B-B14F-4D97-AF65-F5344CB8AC3E}">
        <p14:creationId xmlns:p14="http://schemas.microsoft.com/office/powerpoint/2010/main" val="62145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SVM (Support Vector Machines)</a:t>
            </a:r>
            <a:endParaRPr lang="en-US" sz="1800" dirty="0"/>
          </a:p>
        </p:txBody>
      </p:sp>
      <p:sp>
        <p:nvSpPr>
          <p:cNvPr id="2" name="Rectangle 1">
            <a:extLst>
              <a:ext uri="{FF2B5EF4-FFF2-40B4-BE49-F238E27FC236}">
                <a16:creationId xmlns:a16="http://schemas.microsoft.com/office/drawing/2014/main" id="{8FA45E44-2932-4731-AAD0-3E6027B8F838}"/>
              </a:ext>
            </a:extLst>
          </p:cNvPr>
          <p:cNvSpPr/>
          <p:nvPr/>
        </p:nvSpPr>
        <p:spPr>
          <a:xfrm>
            <a:off x="228600" y="1586782"/>
            <a:ext cx="8690112" cy="2862322"/>
          </a:xfrm>
          <a:prstGeom prst="rect">
            <a:avLst/>
          </a:prstGeom>
        </p:spPr>
        <p:txBody>
          <a:bodyPr wrap="square">
            <a:spAutoFit/>
          </a:bodyPr>
          <a:lstStyle/>
          <a:p>
            <a:pPr marL="457200" lvl="0" indent="-317500">
              <a:buSzPts val="1400"/>
              <a:buChar char="●"/>
            </a:pPr>
            <a:r>
              <a:rPr lang="en-US" dirty="0"/>
              <a:t>SVM also supports linear and nonlinear regression.</a:t>
            </a:r>
            <a:br>
              <a:rPr lang="en-US" dirty="0"/>
            </a:br>
            <a:endParaRPr lang="en-US" dirty="0"/>
          </a:p>
          <a:p>
            <a:pPr marL="457200" lvl="0" indent="-317500">
              <a:buSzPts val="1400"/>
              <a:buChar char="●"/>
            </a:pPr>
            <a:r>
              <a:rPr lang="en-US" dirty="0"/>
              <a:t>Instead of trying to fit the largest possible street between two classes while limiting margin violations,</a:t>
            </a:r>
            <a:br>
              <a:rPr lang="en-US" dirty="0"/>
            </a:br>
            <a:endParaRPr lang="en-US" dirty="0"/>
          </a:p>
          <a:p>
            <a:pPr marL="914400" lvl="1" indent="-317500">
              <a:buSzPts val="1400"/>
              <a:buChar char="○"/>
            </a:pPr>
            <a:r>
              <a:rPr lang="en-US" dirty="0"/>
              <a:t>SVM Regression tries to fit as many instances as possible on the street while limiting margin violations (i.e., instances off the street).</a:t>
            </a:r>
          </a:p>
          <a:p>
            <a:pPr marL="914400" lvl="1" indent="-317500">
              <a:buSzPts val="1400"/>
              <a:buChar char="○"/>
            </a:pPr>
            <a:r>
              <a:rPr lang="en-US" dirty="0"/>
              <a:t>The width of the margin is controlled by a hyperparameter ε.</a:t>
            </a:r>
          </a:p>
          <a:p>
            <a:pPr marL="914400" lvl="1" indent="-317500">
              <a:buSzPts val="1400"/>
              <a:buChar char="○"/>
            </a:pPr>
            <a:r>
              <a:rPr lang="en-US" dirty="0"/>
              <a:t>Adding more training instances within the margin does not affect the model’s predictions.</a:t>
            </a:r>
          </a:p>
        </p:txBody>
      </p:sp>
      <p:sp>
        <p:nvSpPr>
          <p:cNvPr id="3" name="Rectangle 2">
            <a:extLst>
              <a:ext uri="{FF2B5EF4-FFF2-40B4-BE49-F238E27FC236}">
                <a16:creationId xmlns:a16="http://schemas.microsoft.com/office/drawing/2014/main" id="{403DD2C7-F043-455D-85D9-9532DB2D6ACB}"/>
              </a:ext>
            </a:extLst>
          </p:cNvPr>
          <p:cNvSpPr/>
          <p:nvPr/>
        </p:nvSpPr>
        <p:spPr>
          <a:xfrm>
            <a:off x="225288" y="1078468"/>
            <a:ext cx="1828386" cy="369332"/>
          </a:xfrm>
          <a:prstGeom prst="rect">
            <a:avLst/>
          </a:prstGeom>
        </p:spPr>
        <p:txBody>
          <a:bodyPr wrap="none">
            <a:spAutoFit/>
          </a:bodyPr>
          <a:lstStyle/>
          <a:p>
            <a:pPr lvl="0"/>
            <a:r>
              <a:rPr lang="de-DE" b="1" dirty="0">
                <a:solidFill>
                  <a:srgbClr val="000000"/>
                </a:solidFill>
                <a:latin typeface="Times New Roman" panose="02020603050405020304" pitchFamily="18" charset="0"/>
                <a:sym typeface="Verdana"/>
              </a:rPr>
              <a:t>SVM Regression</a:t>
            </a:r>
          </a:p>
        </p:txBody>
      </p:sp>
      <p:pic>
        <p:nvPicPr>
          <p:cNvPr id="6" name="Google Shape;190;p34">
            <a:extLst>
              <a:ext uri="{FF2B5EF4-FFF2-40B4-BE49-F238E27FC236}">
                <a16:creationId xmlns:a16="http://schemas.microsoft.com/office/drawing/2014/main" id="{0C008F9A-789E-4C5A-949A-69B17546BAF9}"/>
              </a:ext>
            </a:extLst>
          </p:cNvPr>
          <p:cNvPicPr preferRelativeResize="0"/>
          <p:nvPr/>
        </p:nvPicPr>
        <p:blipFill>
          <a:blip r:embed="rId3">
            <a:alphaModFix/>
          </a:blip>
          <a:stretch>
            <a:fillRect/>
          </a:stretch>
        </p:blipFill>
        <p:spPr>
          <a:xfrm>
            <a:off x="2209800" y="4449104"/>
            <a:ext cx="4800600" cy="2043771"/>
          </a:xfrm>
          <a:prstGeom prst="rect">
            <a:avLst/>
          </a:prstGeom>
          <a:noFill/>
          <a:ln>
            <a:noFill/>
          </a:ln>
        </p:spPr>
      </p:pic>
    </p:spTree>
    <p:extLst>
      <p:ext uri="{BB962C8B-B14F-4D97-AF65-F5344CB8AC3E}">
        <p14:creationId xmlns:p14="http://schemas.microsoft.com/office/powerpoint/2010/main" val="529017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6" name="Title 1">
            <a:extLst>
              <a:ext uri="{FF2B5EF4-FFF2-40B4-BE49-F238E27FC236}">
                <a16:creationId xmlns:a16="http://schemas.microsoft.com/office/drawing/2014/main" id="{1D1D6190-7464-4FF4-8CFB-E7132CCB19A5}"/>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k-NN(k-Nearest Neighbors)</a:t>
            </a:r>
            <a:endParaRPr lang="en-US" sz="2800" b="1" i="1" dirty="0">
              <a:latin typeface="Tahoma" pitchFamily="34" charset="0"/>
              <a:ea typeface="Tahoma" pitchFamily="34" charset="0"/>
              <a:cs typeface="Tahoma" pitchFamily="34" charset="0"/>
            </a:endParaRPr>
          </a:p>
        </p:txBody>
      </p:sp>
      <p:pic>
        <p:nvPicPr>
          <p:cNvPr id="7" name="Picture 6">
            <a:extLst>
              <a:ext uri="{FF2B5EF4-FFF2-40B4-BE49-F238E27FC236}">
                <a16:creationId xmlns:a16="http://schemas.microsoft.com/office/drawing/2014/main" id="{FDBDE1D9-B149-479C-BE89-A8FE93445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424990"/>
            <a:ext cx="4802634" cy="126385"/>
          </a:xfrm>
          <a:prstGeom prst="rect">
            <a:avLst/>
          </a:prstGeom>
        </p:spPr>
      </p:pic>
    </p:spTree>
    <p:extLst>
      <p:ext uri="{BB962C8B-B14F-4D97-AF65-F5344CB8AC3E}">
        <p14:creationId xmlns:p14="http://schemas.microsoft.com/office/powerpoint/2010/main" val="3639601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AD063ED8-C6D8-4CB5-8612-9D923B76DAC8}"/>
              </a:ext>
            </a:extLst>
          </p:cNvPr>
          <p:cNvSpPr/>
          <p:nvPr/>
        </p:nvSpPr>
        <p:spPr>
          <a:xfrm>
            <a:off x="228600" y="1143000"/>
            <a:ext cx="2454518" cy="369332"/>
          </a:xfrm>
          <a:prstGeom prst="rect">
            <a:avLst/>
          </a:prstGeom>
        </p:spPr>
        <p:txBody>
          <a:bodyPr wrap="none">
            <a:spAutoFit/>
          </a:bodyPr>
          <a:lstStyle/>
          <a:p>
            <a:r>
              <a:rPr lang="de-DE" b="1" dirty="0">
                <a:solidFill>
                  <a:srgbClr val="000000"/>
                </a:solidFill>
                <a:latin typeface="Times New Roman" panose="02020603050405020304" pitchFamily="18" charset="0"/>
              </a:rPr>
              <a:t>Characteristics of kNN</a:t>
            </a:r>
          </a:p>
        </p:txBody>
      </p:sp>
      <p:sp>
        <p:nvSpPr>
          <p:cNvPr id="3" name="Rectangle 2">
            <a:extLst>
              <a:ext uri="{FF2B5EF4-FFF2-40B4-BE49-F238E27FC236}">
                <a16:creationId xmlns:a16="http://schemas.microsoft.com/office/drawing/2014/main" id="{FA555C2C-E492-4A84-ABEA-C78F83A49FC3}"/>
              </a:ext>
            </a:extLst>
          </p:cNvPr>
          <p:cNvSpPr/>
          <p:nvPr/>
        </p:nvSpPr>
        <p:spPr>
          <a:xfrm>
            <a:off x="228600" y="1538764"/>
            <a:ext cx="8690112" cy="3693319"/>
          </a:xfrm>
          <a:prstGeom prst="rect">
            <a:avLst/>
          </a:prstGeom>
        </p:spPr>
        <p:txBody>
          <a:bodyPr wrap="square">
            <a:spAutoFit/>
          </a:bodyPr>
          <a:lstStyle/>
          <a:p>
            <a:r>
              <a:rPr lang="en-US" dirty="0"/>
              <a:t>• k-Nearest Neighbors (</a:t>
            </a:r>
            <a:r>
              <a:rPr lang="en-US" dirty="0" err="1"/>
              <a:t>kNN</a:t>
            </a:r>
            <a:r>
              <a:rPr lang="en-US" dirty="0"/>
              <a:t>) for predictive modeling</a:t>
            </a:r>
          </a:p>
          <a:p>
            <a:r>
              <a:rPr lang="en-US" dirty="0"/>
              <a:t>– A simple, supervised, instance-based classification</a:t>
            </a:r>
            <a:r>
              <a:rPr lang="tr-TR" dirty="0"/>
              <a:t> </a:t>
            </a:r>
            <a:r>
              <a:rPr lang="de-DE" dirty="0"/>
              <a:t>algorithm</a:t>
            </a:r>
          </a:p>
          <a:p>
            <a:r>
              <a:rPr lang="de-DE" dirty="0"/>
              <a:t>– Non-linear and non-parametric</a:t>
            </a:r>
          </a:p>
          <a:p>
            <a:r>
              <a:rPr lang="en-US" dirty="0"/>
              <a:t>– A lazy learner (no training)</a:t>
            </a:r>
          </a:p>
          <a:p>
            <a:r>
              <a:rPr lang="de-DE" dirty="0"/>
              <a:t>– Very intuitive (high interpretability)</a:t>
            </a:r>
            <a:endParaRPr lang="tr-TR" dirty="0"/>
          </a:p>
          <a:p>
            <a:endParaRPr lang="de-DE" dirty="0"/>
          </a:p>
          <a:p>
            <a:r>
              <a:rPr lang="de-DE" dirty="0"/>
              <a:t>• Can handle:</a:t>
            </a:r>
          </a:p>
          <a:p>
            <a:r>
              <a:rPr lang="en-US" dirty="0"/>
              <a:t>– Mixed data types (continuous and categorical)</a:t>
            </a:r>
          </a:p>
          <a:p>
            <a:r>
              <a:rPr lang="de-DE" dirty="0"/>
              <a:t>– Linearly inseparable data</a:t>
            </a:r>
          </a:p>
          <a:p>
            <a:r>
              <a:rPr lang="de-DE" dirty="0"/>
              <a:t>– Multi-class problems</a:t>
            </a:r>
          </a:p>
          <a:p>
            <a:endParaRPr lang="tr-TR" dirty="0"/>
          </a:p>
          <a:p>
            <a:r>
              <a:rPr lang="en-US" dirty="0"/>
              <a:t>• When to consider: Recommender systems, fault and</a:t>
            </a:r>
            <a:r>
              <a:rPr lang="tr-TR" dirty="0"/>
              <a:t> </a:t>
            </a:r>
            <a:r>
              <a:rPr lang="de-DE" dirty="0"/>
              <a:t>intrusion detection, low-dimensional datasets,</a:t>
            </a:r>
            <a:r>
              <a:rPr lang="tr-TR" dirty="0"/>
              <a:t> </a:t>
            </a:r>
            <a:r>
              <a:rPr lang="en-US" dirty="0"/>
              <a:t>document categorization, target marketing, great for</a:t>
            </a:r>
            <a:r>
              <a:rPr lang="tr-TR" dirty="0"/>
              <a:t> </a:t>
            </a:r>
            <a:r>
              <a:rPr lang="de-DE" dirty="0"/>
              <a:t>remote sensing data.</a:t>
            </a:r>
          </a:p>
        </p:txBody>
      </p:sp>
    </p:spTree>
    <p:extLst>
      <p:ext uri="{BB962C8B-B14F-4D97-AF65-F5344CB8AC3E}">
        <p14:creationId xmlns:p14="http://schemas.microsoft.com/office/powerpoint/2010/main" val="3009454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3" name="Rectangle 2">
            <a:extLst>
              <a:ext uri="{FF2B5EF4-FFF2-40B4-BE49-F238E27FC236}">
                <a16:creationId xmlns:a16="http://schemas.microsoft.com/office/drawing/2014/main" id="{6443819D-2FC5-4635-9022-D31B96FD2DD8}"/>
              </a:ext>
            </a:extLst>
          </p:cNvPr>
          <p:cNvSpPr/>
          <p:nvPr/>
        </p:nvSpPr>
        <p:spPr>
          <a:xfrm>
            <a:off x="228600" y="1143000"/>
            <a:ext cx="3352800" cy="369332"/>
          </a:xfrm>
          <a:prstGeom prst="rect">
            <a:avLst/>
          </a:prstGeom>
        </p:spPr>
        <p:txBody>
          <a:bodyPr wrap="square">
            <a:spAutoFit/>
          </a:bodyPr>
          <a:lstStyle/>
          <a:p>
            <a:r>
              <a:rPr lang="en-US" dirty="0"/>
              <a:t>• Which class does </a:t>
            </a:r>
            <a:r>
              <a:rPr lang="tr-TR" dirty="0"/>
              <a:t>      </a:t>
            </a:r>
            <a:r>
              <a:rPr lang="en-US" dirty="0"/>
              <a:t>belong to?</a:t>
            </a:r>
            <a:endParaRPr lang="de-DE" dirty="0"/>
          </a:p>
        </p:txBody>
      </p:sp>
      <p:pic>
        <p:nvPicPr>
          <p:cNvPr id="4" name="Picture 3">
            <a:extLst>
              <a:ext uri="{FF2B5EF4-FFF2-40B4-BE49-F238E27FC236}">
                <a16:creationId xmlns:a16="http://schemas.microsoft.com/office/drawing/2014/main" id="{9B52D40F-8BB7-4E49-BE88-2D0C46E1D9C6}"/>
              </a:ext>
            </a:extLst>
          </p:cNvPr>
          <p:cNvPicPr>
            <a:picLocks noChangeAspect="1"/>
          </p:cNvPicPr>
          <p:nvPr/>
        </p:nvPicPr>
        <p:blipFill>
          <a:blip r:embed="rId3"/>
          <a:stretch>
            <a:fillRect/>
          </a:stretch>
        </p:blipFill>
        <p:spPr>
          <a:xfrm>
            <a:off x="2209800" y="1296493"/>
            <a:ext cx="100013" cy="104775"/>
          </a:xfrm>
          <a:prstGeom prst="rect">
            <a:avLst/>
          </a:prstGeom>
        </p:spPr>
      </p:pic>
      <p:pic>
        <p:nvPicPr>
          <p:cNvPr id="6" name="Picture 5">
            <a:extLst>
              <a:ext uri="{FF2B5EF4-FFF2-40B4-BE49-F238E27FC236}">
                <a16:creationId xmlns:a16="http://schemas.microsoft.com/office/drawing/2014/main" id="{78804BE7-CFCF-46D6-8057-02DFEC4A1D34}"/>
              </a:ext>
            </a:extLst>
          </p:cNvPr>
          <p:cNvPicPr>
            <a:picLocks noChangeAspect="1"/>
          </p:cNvPicPr>
          <p:nvPr/>
        </p:nvPicPr>
        <p:blipFill>
          <a:blip r:embed="rId4"/>
          <a:stretch>
            <a:fillRect/>
          </a:stretch>
        </p:blipFill>
        <p:spPr>
          <a:xfrm>
            <a:off x="341650" y="1651970"/>
            <a:ext cx="3126699" cy="1771650"/>
          </a:xfrm>
          <a:prstGeom prst="rect">
            <a:avLst/>
          </a:prstGeom>
        </p:spPr>
      </p:pic>
      <p:sp>
        <p:nvSpPr>
          <p:cNvPr id="7" name="Rectangle 6">
            <a:extLst>
              <a:ext uri="{FF2B5EF4-FFF2-40B4-BE49-F238E27FC236}">
                <a16:creationId xmlns:a16="http://schemas.microsoft.com/office/drawing/2014/main" id="{204C32BD-3AC9-49C2-8C21-D7CA808D7773}"/>
              </a:ext>
            </a:extLst>
          </p:cNvPr>
          <p:cNvSpPr/>
          <p:nvPr/>
        </p:nvSpPr>
        <p:spPr>
          <a:xfrm>
            <a:off x="3581400" y="1651970"/>
            <a:ext cx="5337312" cy="1754326"/>
          </a:xfrm>
          <a:prstGeom prst="rect">
            <a:avLst/>
          </a:prstGeom>
        </p:spPr>
        <p:txBody>
          <a:bodyPr wrap="square">
            <a:spAutoFit/>
          </a:bodyPr>
          <a:lstStyle/>
          <a:p>
            <a:r>
              <a:rPr lang="en-US" dirty="0"/>
              <a:t>• Key point: </a:t>
            </a:r>
            <a:r>
              <a:rPr lang="en-US" b="1" dirty="0"/>
              <a:t>nearby points </a:t>
            </a:r>
            <a:r>
              <a:rPr lang="en-US" dirty="0"/>
              <a:t>=&gt; </a:t>
            </a:r>
            <a:r>
              <a:rPr lang="en-US" b="1" dirty="0"/>
              <a:t>same class</a:t>
            </a:r>
            <a:endParaRPr lang="tr-TR" b="1" dirty="0"/>
          </a:p>
          <a:p>
            <a:endParaRPr lang="en-US" dirty="0"/>
          </a:p>
          <a:p>
            <a:r>
              <a:rPr lang="en-US" dirty="0"/>
              <a:t>• Based on the idea that closer two objects are in space,</a:t>
            </a:r>
            <a:r>
              <a:rPr lang="tr-TR" dirty="0"/>
              <a:t> </a:t>
            </a:r>
            <a:r>
              <a:rPr lang="en-US" dirty="0"/>
              <a:t>the more similar they are</a:t>
            </a:r>
            <a:r>
              <a:rPr lang="tr-TR" dirty="0"/>
              <a:t>.</a:t>
            </a:r>
          </a:p>
          <a:p>
            <a:endParaRPr lang="en-US" dirty="0"/>
          </a:p>
          <a:p>
            <a:r>
              <a:rPr lang="en-US" dirty="0"/>
              <a:t>• Need a good distance function to establish similarity</a:t>
            </a:r>
            <a:endParaRPr lang="de-DE" dirty="0"/>
          </a:p>
        </p:txBody>
      </p:sp>
      <p:sp>
        <p:nvSpPr>
          <p:cNvPr id="8" name="Rectangle 7">
            <a:extLst>
              <a:ext uri="{FF2B5EF4-FFF2-40B4-BE49-F238E27FC236}">
                <a16:creationId xmlns:a16="http://schemas.microsoft.com/office/drawing/2014/main" id="{B08DF7A7-B691-4194-8D63-3642DFE537EE}"/>
              </a:ext>
            </a:extLst>
          </p:cNvPr>
          <p:cNvSpPr/>
          <p:nvPr/>
        </p:nvSpPr>
        <p:spPr>
          <a:xfrm>
            <a:off x="956502" y="3528626"/>
            <a:ext cx="1896994" cy="369332"/>
          </a:xfrm>
          <a:prstGeom prst="rect">
            <a:avLst/>
          </a:prstGeom>
        </p:spPr>
        <p:txBody>
          <a:bodyPr wrap="none">
            <a:spAutoFit/>
          </a:bodyPr>
          <a:lstStyle/>
          <a:p>
            <a:r>
              <a:rPr lang="de-DE" b="1" dirty="0"/>
              <a:t>Voronoi Diagram</a:t>
            </a:r>
          </a:p>
        </p:txBody>
      </p:sp>
      <p:pic>
        <p:nvPicPr>
          <p:cNvPr id="10" name="Picture 9">
            <a:extLst>
              <a:ext uri="{FF2B5EF4-FFF2-40B4-BE49-F238E27FC236}">
                <a16:creationId xmlns:a16="http://schemas.microsoft.com/office/drawing/2014/main" id="{40C4C7FF-A628-4BD4-9282-D5E675A14006}"/>
              </a:ext>
            </a:extLst>
          </p:cNvPr>
          <p:cNvPicPr>
            <a:picLocks noChangeAspect="1"/>
          </p:cNvPicPr>
          <p:nvPr/>
        </p:nvPicPr>
        <p:blipFill>
          <a:blip r:embed="rId5"/>
          <a:stretch>
            <a:fillRect/>
          </a:stretch>
        </p:blipFill>
        <p:spPr>
          <a:xfrm>
            <a:off x="341650" y="4002964"/>
            <a:ext cx="3126699" cy="1826119"/>
          </a:xfrm>
          <a:prstGeom prst="rect">
            <a:avLst/>
          </a:prstGeom>
        </p:spPr>
      </p:pic>
      <p:pic>
        <p:nvPicPr>
          <p:cNvPr id="11" name="Picture 10">
            <a:extLst>
              <a:ext uri="{FF2B5EF4-FFF2-40B4-BE49-F238E27FC236}">
                <a16:creationId xmlns:a16="http://schemas.microsoft.com/office/drawing/2014/main" id="{A99C3276-07D3-4933-B3D8-249E6337B87C}"/>
              </a:ext>
            </a:extLst>
          </p:cNvPr>
          <p:cNvPicPr>
            <a:picLocks noChangeAspect="1"/>
          </p:cNvPicPr>
          <p:nvPr/>
        </p:nvPicPr>
        <p:blipFill>
          <a:blip r:embed="rId6"/>
          <a:stretch>
            <a:fillRect/>
          </a:stretch>
        </p:blipFill>
        <p:spPr>
          <a:xfrm>
            <a:off x="1146193" y="6019800"/>
            <a:ext cx="1517611" cy="182675"/>
          </a:xfrm>
          <a:prstGeom prst="rect">
            <a:avLst/>
          </a:prstGeom>
        </p:spPr>
      </p:pic>
      <p:sp>
        <p:nvSpPr>
          <p:cNvPr id="12" name="Rectangle 11">
            <a:extLst>
              <a:ext uri="{FF2B5EF4-FFF2-40B4-BE49-F238E27FC236}">
                <a16:creationId xmlns:a16="http://schemas.microsoft.com/office/drawing/2014/main" id="{93132EB9-AA38-4051-B939-C56B70EB2AAA}"/>
              </a:ext>
            </a:extLst>
          </p:cNvPr>
          <p:cNvSpPr/>
          <p:nvPr/>
        </p:nvSpPr>
        <p:spPr>
          <a:xfrm>
            <a:off x="3657600" y="4096998"/>
            <a:ext cx="5261112" cy="1754326"/>
          </a:xfrm>
          <a:prstGeom prst="rect">
            <a:avLst/>
          </a:prstGeom>
        </p:spPr>
        <p:txBody>
          <a:bodyPr wrap="square">
            <a:spAutoFit/>
          </a:bodyPr>
          <a:lstStyle/>
          <a:p>
            <a:r>
              <a:rPr lang="en-US" dirty="0"/>
              <a:t>• Partitions the whole space into cells and finds the most</a:t>
            </a:r>
            <a:r>
              <a:rPr lang="tr-TR" dirty="0"/>
              <a:t> </a:t>
            </a:r>
            <a:r>
              <a:rPr lang="en-US" dirty="0"/>
              <a:t>similar training data point to □ and predicts class</a:t>
            </a:r>
            <a:endParaRPr lang="tr-TR" dirty="0"/>
          </a:p>
          <a:p>
            <a:endParaRPr lang="en-US" dirty="0"/>
          </a:p>
          <a:p>
            <a:r>
              <a:rPr lang="en-US" dirty="0"/>
              <a:t>• A complicated decision boundary (nonlinear—composed of broken straight lines) which separates</a:t>
            </a:r>
            <a:r>
              <a:rPr lang="tr-TR" dirty="0"/>
              <a:t> </a:t>
            </a:r>
            <a:r>
              <a:rPr lang="de-DE" dirty="0"/>
              <a:t>the classes well</a:t>
            </a:r>
          </a:p>
        </p:txBody>
      </p:sp>
    </p:spTree>
    <p:extLst>
      <p:ext uri="{BB962C8B-B14F-4D97-AF65-F5344CB8AC3E}">
        <p14:creationId xmlns:p14="http://schemas.microsoft.com/office/powerpoint/2010/main" val="3833409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C46635E6-5F67-4B2A-AC2D-46052709F48A}"/>
              </a:ext>
            </a:extLst>
          </p:cNvPr>
          <p:cNvSpPr/>
          <p:nvPr/>
        </p:nvSpPr>
        <p:spPr>
          <a:xfrm>
            <a:off x="207818" y="1143000"/>
            <a:ext cx="8690112" cy="369332"/>
          </a:xfrm>
          <a:prstGeom prst="rect">
            <a:avLst/>
          </a:prstGeom>
        </p:spPr>
        <p:txBody>
          <a:bodyPr wrap="square">
            <a:spAutoFit/>
          </a:bodyPr>
          <a:lstStyle/>
          <a:p>
            <a:r>
              <a:rPr lang="en-US" dirty="0"/>
              <a:t>• What happens when you change the class label of a</a:t>
            </a:r>
            <a:r>
              <a:rPr lang="tr-TR" dirty="0"/>
              <a:t> </a:t>
            </a:r>
            <a:r>
              <a:rPr lang="de-DE" dirty="0"/>
              <a:t>single data point?</a:t>
            </a:r>
          </a:p>
        </p:txBody>
      </p:sp>
      <p:pic>
        <p:nvPicPr>
          <p:cNvPr id="3" name="Picture 2">
            <a:extLst>
              <a:ext uri="{FF2B5EF4-FFF2-40B4-BE49-F238E27FC236}">
                <a16:creationId xmlns:a16="http://schemas.microsoft.com/office/drawing/2014/main" id="{A5049B1C-58F3-477D-BEE6-E802CE5A8020}"/>
              </a:ext>
            </a:extLst>
          </p:cNvPr>
          <p:cNvPicPr>
            <a:picLocks noChangeAspect="1"/>
          </p:cNvPicPr>
          <p:nvPr/>
        </p:nvPicPr>
        <p:blipFill>
          <a:blip r:embed="rId3"/>
          <a:stretch>
            <a:fillRect/>
          </a:stretch>
        </p:blipFill>
        <p:spPr>
          <a:xfrm>
            <a:off x="457200" y="1612986"/>
            <a:ext cx="3114675" cy="1816014"/>
          </a:xfrm>
          <a:prstGeom prst="rect">
            <a:avLst/>
          </a:prstGeom>
        </p:spPr>
      </p:pic>
      <p:sp>
        <p:nvSpPr>
          <p:cNvPr id="4" name="Rectangle 3">
            <a:extLst>
              <a:ext uri="{FF2B5EF4-FFF2-40B4-BE49-F238E27FC236}">
                <a16:creationId xmlns:a16="http://schemas.microsoft.com/office/drawing/2014/main" id="{65BA61FA-837A-43E4-9FA7-36F36BAB9354}"/>
              </a:ext>
            </a:extLst>
          </p:cNvPr>
          <p:cNvSpPr/>
          <p:nvPr/>
        </p:nvSpPr>
        <p:spPr>
          <a:xfrm>
            <a:off x="3848100" y="1743555"/>
            <a:ext cx="4572000" cy="1477328"/>
          </a:xfrm>
          <a:prstGeom prst="rect">
            <a:avLst/>
          </a:prstGeom>
        </p:spPr>
        <p:txBody>
          <a:bodyPr>
            <a:spAutoFit/>
          </a:bodyPr>
          <a:lstStyle/>
          <a:p>
            <a:r>
              <a:rPr lang="de-DE" dirty="0"/>
              <a:t>Creates a dramatic</a:t>
            </a:r>
            <a:r>
              <a:rPr lang="tr-TR" dirty="0"/>
              <a:t> </a:t>
            </a:r>
            <a:r>
              <a:rPr lang="de-DE" dirty="0"/>
              <a:t>change in the decision</a:t>
            </a:r>
            <a:r>
              <a:rPr lang="tr-TR" dirty="0"/>
              <a:t> </a:t>
            </a:r>
            <a:endParaRPr lang="de-DE" dirty="0"/>
          </a:p>
          <a:p>
            <a:r>
              <a:rPr lang="de-DE" dirty="0"/>
              <a:t>boundary which is not</a:t>
            </a:r>
            <a:r>
              <a:rPr lang="tr-TR" dirty="0"/>
              <a:t> </a:t>
            </a:r>
            <a:r>
              <a:rPr lang="de-DE" dirty="0"/>
              <a:t>desirable.</a:t>
            </a:r>
            <a:endParaRPr lang="tr-TR" dirty="0"/>
          </a:p>
          <a:p>
            <a:endParaRPr lang="de-DE" dirty="0"/>
          </a:p>
          <a:p>
            <a:r>
              <a:rPr lang="de-DE" dirty="0"/>
              <a:t>We don’t want small</a:t>
            </a:r>
            <a:r>
              <a:rPr lang="tr-TR" dirty="0"/>
              <a:t> </a:t>
            </a:r>
            <a:r>
              <a:rPr lang="en-US" dirty="0"/>
              <a:t>changes in the data to</a:t>
            </a:r>
            <a:r>
              <a:rPr lang="tr-TR" dirty="0"/>
              <a:t> </a:t>
            </a:r>
            <a:r>
              <a:rPr lang="de-DE" dirty="0"/>
              <a:t>have large effects on</a:t>
            </a:r>
            <a:r>
              <a:rPr lang="tr-TR" dirty="0"/>
              <a:t> </a:t>
            </a:r>
            <a:r>
              <a:rPr lang="de-DE" dirty="0"/>
              <a:t>the prediction.</a:t>
            </a:r>
          </a:p>
        </p:txBody>
      </p:sp>
      <p:sp>
        <p:nvSpPr>
          <p:cNvPr id="6" name="Rectangle 5">
            <a:extLst>
              <a:ext uri="{FF2B5EF4-FFF2-40B4-BE49-F238E27FC236}">
                <a16:creationId xmlns:a16="http://schemas.microsoft.com/office/drawing/2014/main" id="{24BB4943-C2C0-4D8A-BD05-758018788114}"/>
              </a:ext>
            </a:extLst>
          </p:cNvPr>
          <p:cNvSpPr/>
          <p:nvPr/>
        </p:nvSpPr>
        <p:spPr>
          <a:xfrm>
            <a:off x="304800" y="3588337"/>
            <a:ext cx="8458200" cy="369332"/>
          </a:xfrm>
          <a:prstGeom prst="rect">
            <a:avLst/>
          </a:prstGeom>
        </p:spPr>
        <p:txBody>
          <a:bodyPr wrap="square">
            <a:spAutoFit/>
          </a:bodyPr>
          <a:lstStyle/>
          <a:p>
            <a:r>
              <a:rPr lang="en-US" b="1" dirty="0"/>
              <a:t>• Is there a way to make </a:t>
            </a:r>
            <a:r>
              <a:rPr lang="en-US" b="1" dirty="0" err="1"/>
              <a:t>kNN</a:t>
            </a:r>
            <a:r>
              <a:rPr lang="en-US" b="1" dirty="0"/>
              <a:t> sensitive to data counts?</a:t>
            </a:r>
            <a:endParaRPr lang="de-DE" b="1" dirty="0"/>
          </a:p>
        </p:txBody>
      </p:sp>
      <p:sp>
        <p:nvSpPr>
          <p:cNvPr id="7" name="Rectangle 6">
            <a:extLst>
              <a:ext uri="{FF2B5EF4-FFF2-40B4-BE49-F238E27FC236}">
                <a16:creationId xmlns:a16="http://schemas.microsoft.com/office/drawing/2014/main" id="{1152B52F-5F0F-4F83-97F1-56B84EEC71BD}"/>
              </a:ext>
            </a:extLst>
          </p:cNvPr>
          <p:cNvSpPr/>
          <p:nvPr/>
        </p:nvSpPr>
        <p:spPr>
          <a:xfrm>
            <a:off x="304800" y="4110079"/>
            <a:ext cx="8613912" cy="923330"/>
          </a:xfrm>
          <a:prstGeom prst="rect">
            <a:avLst/>
          </a:prstGeom>
        </p:spPr>
        <p:txBody>
          <a:bodyPr wrap="square">
            <a:spAutoFit/>
          </a:bodyPr>
          <a:lstStyle/>
          <a:p>
            <a:r>
              <a:rPr lang="en-US" dirty="0"/>
              <a:t>• How about using more than one nearest neighbor for class</a:t>
            </a:r>
            <a:r>
              <a:rPr lang="tr-TR" dirty="0"/>
              <a:t> </a:t>
            </a:r>
            <a:r>
              <a:rPr lang="de-DE" dirty="0"/>
              <a:t>prediction?</a:t>
            </a:r>
          </a:p>
          <a:p>
            <a:r>
              <a:rPr lang="en-US" dirty="0"/>
              <a:t>• Spot the “k” most similar neighbors to the new data and</a:t>
            </a:r>
            <a:r>
              <a:rPr lang="tr-TR" dirty="0"/>
              <a:t> </a:t>
            </a:r>
            <a:r>
              <a:rPr lang="de-DE" dirty="0"/>
              <a:t>count class labels</a:t>
            </a:r>
          </a:p>
          <a:p>
            <a:r>
              <a:rPr lang="en-US" dirty="0"/>
              <a:t>• Metric for quantifying similarity : “distance”</a:t>
            </a:r>
            <a:r>
              <a:rPr lang="tr-TR" dirty="0"/>
              <a:t> </a:t>
            </a:r>
            <a:endParaRPr lang="de-DE" dirty="0"/>
          </a:p>
        </p:txBody>
      </p:sp>
    </p:spTree>
    <p:extLst>
      <p:ext uri="{BB962C8B-B14F-4D97-AF65-F5344CB8AC3E}">
        <p14:creationId xmlns:p14="http://schemas.microsoft.com/office/powerpoint/2010/main" val="57105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D8F1F4BB-C667-4C34-81CD-C878740E3CFF}"/>
              </a:ext>
            </a:extLst>
          </p:cNvPr>
          <p:cNvSpPr/>
          <p:nvPr/>
        </p:nvSpPr>
        <p:spPr>
          <a:xfrm>
            <a:off x="228600" y="1143000"/>
            <a:ext cx="8690112" cy="1477328"/>
          </a:xfrm>
          <a:prstGeom prst="rect">
            <a:avLst/>
          </a:prstGeom>
        </p:spPr>
        <p:txBody>
          <a:bodyPr wrap="square">
            <a:spAutoFit/>
          </a:bodyPr>
          <a:lstStyle/>
          <a:p>
            <a:r>
              <a:rPr lang="de-DE" b="1" dirty="0"/>
              <a:t>• Distance between neighbors?</a:t>
            </a:r>
          </a:p>
          <a:p>
            <a:r>
              <a:rPr lang="en-US" dirty="0"/>
              <a:t>• A key component of </a:t>
            </a:r>
            <a:r>
              <a:rPr lang="en-US" dirty="0" err="1"/>
              <a:t>kNN</a:t>
            </a:r>
            <a:r>
              <a:rPr lang="en-US" dirty="0"/>
              <a:t> algorithm</a:t>
            </a:r>
          </a:p>
          <a:p>
            <a:r>
              <a:rPr lang="tr-TR" dirty="0"/>
              <a:t>  </a:t>
            </a:r>
            <a:r>
              <a:rPr lang="en-US" dirty="0"/>
              <a:t>– A metric for measuring how similar instances are</a:t>
            </a:r>
          </a:p>
          <a:p>
            <a:r>
              <a:rPr lang="tr-TR" dirty="0"/>
              <a:t>  </a:t>
            </a:r>
            <a:r>
              <a:rPr lang="en-US" dirty="0"/>
              <a:t>– Has a strong impact on classification performance</a:t>
            </a:r>
          </a:p>
          <a:p>
            <a:r>
              <a:rPr lang="en-US" dirty="0"/>
              <a:t>• </a:t>
            </a:r>
            <a:r>
              <a:rPr lang="en-US" b="1" dirty="0"/>
              <a:t>k</a:t>
            </a:r>
            <a:r>
              <a:rPr lang="en-US" dirty="0"/>
              <a:t> neighbors that are closest to the new data point “x”</a:t>
            </a:r>
            <a:r>
              <a:rPr lang="tr-TR" dirty="0"/>
              <a:t> </a:t>
            </a:r>
            <a:r>
              <a:rPr lang="en-US" dirty="0"/>
              <a:t>are determined by a distance measure</a:t>
            </a:r>
          </a:p>
        </p:txBody>
      </p:sp>
      <p:sp>
        <p:nvSpPr>
          <p:cNvPr id="3" name="Rectangle 2">
            <a:extLst>
              <a:ext uri="{FF2B5EF4-FFF2-40B4-BE49-F238E27FC236}">
                <a16:creationId xmlns:a16="http://schemas.microsoft.com/office/drawing/2014/main" id="{D5CBF3DC-8D1F-46BD-8A60-B59D04756B0F}"/>
              </a:ext>
            </a:extLst>
          </p:cNvPr>
          <p:cNvSpPr/>
          <p:nvPr/>
        </p:nvSpPr>
        <p:spPr>
          <a:xfrm>
            <a:off x="207818" y="2851551"/>
            <a:ext cx="3825727" cy="369332"/>
          </a:xfrm>
          <a:prstGeom prst="rect">
            <a:avLst/>
          </a:prstGeom>
        </p:spPr>
        <p:txBody>
          <a:bodyPr wrap="none">
            <a:spAutoFit/>
          </a:bodyPr>
          <a:lstStyle/>
          <a:p>
            <a:r>
              <a:rPr lang="de-DE" b="1" dirty="0">
                <a:solidFill>
                  <a:srgbClr val="FF0000"/>
                </a:solidFill>
              </a:rPr>
              <a:t>• </a:t>
            </a:r>
            <a:r>
              <a:rPr lang="en-US" b="1" dirty="0">
                <a:solidFill>
                  <a:srgbClr val="FF0000"/>
                </a:solidFill>
              </a:rPr>
              <a:t>Measures of distances used in </a:t>
            </a:r>
            <a:r>
              <a:rPr lang="en-US" b="1" dirty="0" err="1">
                <a:solidFill>
                  <a:srgbClr val="FF0000"/>
                </a:solidFill>
              </a:rPr>
              <a:t>kNN</a:t>
            </a:r>
            <a:r>
              <a:rPr lang="en-US" b="1" dirty="0">
                <a:solidFill>
                  <a:srgbClr val="FF0000"/>
                </a:solidFill>
              </a:rPr>
              <a:t>:</a:t>
            </a:r>
          </a:p>
        </p:txBody>
      </p:sp>
      <p:sp>
        <p:nvSpPr>
          <p:cNvPr id="4" name="Rectangle 3">
            <a:extLst>
              <a:ext uri="{FF2B5EF4-FFF2-40B4-BE49-F238E27FC236}">
                <a16:creationId xmlns:a16="http://schemas.microsoft.com/office/drawing/2014/main" id="{E4C1C4D9-ECE9-4E94-B655-3E8C234378AA}"/>
              </a:ext>
            </a:extLst>
          </p:cNvPr>
          <p:cNvSpPr/>
          <p:nvPr/>
        </p:nvSpPr>
        <p:spPr>
          <a:xfrm>
            <a:off x="207818" y="3314343"/>
            <a:ext cx="8690112" cy="646331"/>
          </a:xfrm>
          <a:prstGeom prst="rect">
            <a:avLst/>
          </a:prstGeom>
        </p:spPr>
        <p:txBody>
          <a:bodyPr wrap="square">
            <a:spAutoFit/>
          </a:bodyPr>
          <a:lstStyle/>
          <a:p>
            <a:r>
              <a:rPr lang="en-US" b="1" dirty="0"/>
              <a:t>• </a:t>
            </a:r>
            <a:r>
              <a:rPr lang="de-DE" b="1" dirty="0"/>
              <a:t>Euclidian distance</a:t>
            </a:r>
          </a:p>
          <a:p>
            <a:r>
              <a:rPr lang="de-DE" dirty="0"/>
              <a:t>– Euclidian (L2 norm) distance in 2D (valid for numerical</a:t>
            </a:r>
            <a:r>
              <a:rPr lang="tr-TR" dirty="0"/>
              <a:t> </a:t>
            </a:r>
            <a:r>
              <a:rPr lang="de-DE" dirty="0"/>
              <a:t>variables)</a:t>
            </a:r>
          </a:p>
        </p:txBody>
      </p:sp>
      <p:pic>
        <p:nvPicPr>
          <p:cNvPr id="6" name="Picture 5">
            <a:extLst>
              <a:ext uri="{FF2B5EF4-FFF2-40B4-BE49-F238E27FC236}">
                <a16:creationId xmlns:a16="http://schemas.microsoft.com/office/drawing/2014/main" id="{DB5B214F-4F6C-4CF0-A29F-EC0BB766180C}"/>
              </a:ext>
            </a:extLst>
          </p:cNvPr>
          <p:cNvPicPr>
            <a:picLocks noChangeAspect="1"/>
          </p:cNvPicPr>
          <p:nvPr/>
        </p:nvPicPr>
        <p:blipFill>
          <a:blip r:embed="rId3"/>
          <a:stretch>
            <a:fillRect/>
          </a:stretch>
        </p:blipFill>
        <p:spPr>
          <a:xfrm>
            <a:off x="228600" y="4563566"/>
            <a:ext cx="4752975" cy="819150"/>
          </a:xfrm>
          <a:prstGeom prst="rect">
            <a:avLst/>
          </a:prstGeom>
        </p:spPr>
      </p:pic>
      <p:pic>
        <p:nvPicPr>
          <p:cNvPr id="7" name="Picture 6">
            <a:extLst>
              <a:ext uri="{FF2B5EF4-FFF2-40B4-BE49-F238E27FC236}">
                <a16:creationId xmlns:a16="http://schemas.microsoft.com/office/drawing/2014/main" id="{B91792A2-3BA4-4FDF-B3A1-BE0A243DA763}"/>
              </a:ext>
            </a:extLst>
          </p:cNvPr>
          <p:cNvPicPr>
            <a:picLocks noChangeAspect="1"/>
          </p:cNvPicPr>
          <p:nvPr/>
        </p:nvPicPr>
        <p:blipFill>
          <a:blip r:embed="rId4"/>
          <a:stretch>
            <a:fillRect/>
          </a:stretch>
        </p:blipFill>
        <p:spPr>
          <a:xfrm>
            <a:off x="5334000" y="4181475"/>
            <a:ext cx="2790825" cy="1533525"/>
          </a:xfrm>
          <a:prstGeom prst="rect">
            <a:avLst/>
          </a:prstGeom>
        </p:spPr>
      </p:pic>
    </p:spTree>
    <p:extLst>
      <p:ext uri="{BB962C8B-B14F-4D97-AF65-F5344CB8AC3E}">
        <p14:creationId xmlns:p14="http://schemas.microsoft.com/office/powerpoint/2010/main" val="1410272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EEF56B82-42E2-4F54-8617-D08204CE1EFE}"/>
              </a:ext>
            </a:extLst>
          </p:cNvPr>
          <p:cNvSpPr/>
          <p:nvPr/>
        </p:nvSpPr>
        <p:spPr>
          <a:xfrm>
            <a:off x="228600" y="1143000"/>
            <a:ext cx="8690112" cy="4062651"/>
          </a:xfrm>
          <a:prstGeom prst="rect">
            <a:avLst/>
          </a:prstGeom>
        </p:spPr>
        <p:txBody>
          <a:bodyPr wrap="square">
            <a:spAutoFit/>
          </a:bodyPr>
          <a:lstStyle/>
          <a:p>
            <a:r>
              <a:rPr lang="en-US" dirty="0"/>
              <a:t>Once we find x’s nearest neighbors using the distance</a:t>
            </a:r>
            <a:r>
              <a:rPr lang="tr-TR" dirty="0"/>
              <a:t> </a:t>
            </a:r>
            <a:r>
              <a:rPr lang="en-US" dirty="0"/>
              <a:t>function, neighbors vote to predict </a:t>
            </a:r>
            <a:r>
              <a:rPr lang="en-US" b="1" dirty="0"/>
              <a:t>x</a:t>
            </a:r>
            <a:r>
              <a:rPr lang="en-US" dirty="0"/>
              <a:t>’s class:</a:t>
            </a:r>
            <a:endParaRPr lang="tr-TR" dirty="0"/>
          </a:p>
          <a:p>
            <a:endParaRPr lang="en-US" dirty="0"/>
          </a:p>
          <a:p>
            <a:r>
              <a:rPr lang="de-DE" dirty="0"/>
              <a:t>• Method 1: </a:t>
            </a:r>
            <a:r>
              <a:rPr lang="de-DE" b="1" dirty="0"/>
              <a:t>Majority voting</a:t>
            </a:r>
          </a:p>
          <a:p>
            <a:r>
              <a:rPr lang="tr-TR" dirty="0"/>
              <a:t>       </a:t>
            </a:r>
            <a:r>
              <a:rPr lang="en-US" dirty="0"/>
              <a:t> All votes are equal and majority (democracy) wins</a:t>
            </a:r>
            <a:endParaRPr lang="tr-TR" dirty="0"/>
          </a:p>
          <a:p>
            <a:endParaRPr lang="en-US" dirty="0"/>
          </a:p>
          <a:p>
            <a:r>
              <a:rPr lang="de-DE" dirty="0"/>
              <a:t>• Method 2: </a:t>
            </a:r>
            <a:r>
              <a:rPr lang="de-DE" b="1" dirty="0"/>
              <a:t>Weighted voting</a:t>
            </a:r>
          </a:p>
          <a:p>
            <a:r>
              <a:rPr lang="tr-TR" dirty="0"/>
              <a:t>  </a:t>
            </a:r>
            <a:r>
              <a:rPr lang="en-US" dirty="0"/>
              <a:t> </a:t>
            </a:r>
            <a:r>
              <a:rPr lang="tr-TR" dirty="0"/>
              <a:t>     </a:t>
            </a:r>
            <a:r>
              <a:rPr lang="en-US" dirty="0"/>
              <a:t>Closer neighbors get higher votes (shareholder</a:t>
            </a:r>
            <a:r>
              <a:rPr lang="tr-TR" dirty="0"/>
              <a:t> </a:t>
            </a:r>
            <a:r>
              <a:rPr lang="de-DE" dirty="0"/>
              <a:t>democracy)</a:t>
            </a:r>
            <a:endParaRPr lang="tr-TR" dirty="0"/>
          </a:p>
          <a:p>
            <a:endParaRPr lang="de-DE" dirty="0"/>
          </a:p>
          <a:p>
            <a:r>
              <a:rPr lang="tr-TR" sz="1600" dirty="0"/>
              <a:t>	</a:t>
            </a:r>
            <a:r>
              <a:rPr lang="en-US" sz="1600" dirty="0"/>
              <a:t>1. Distance-based weight: A neighbor’s vote is the inverse</a:t>
            </a:r>
            <a:r>
              <a:rPr lang="tr-TR" sz="1600" dirty="0"/>
              <a:t> </a:t>
            </a:r>
            <a:r>
              <a:rPr lang="en-US" sz="1600" dirty="0"/>
              <a:t>of its distance to x:</a:t>
            </a:r>
            <a:endParaRPr lang="tr-TR" sz="1600" dirty="0"/>
          </a:p>
          <a:p>
            <a:endParaRPr lang="tr-TR" sz="1600" dirty="0"/>
          </a:p>
          <a:p>
            <a:endParaRPr lang="tr-TR" sz="1600" dirty="0"/>
          </a:p>
          <a:p>
            <a:endParaRPr lang="tr-TR" sz="1600" dirty="0"/>
          </a:p>
          <a:p>
            <a:endParaRPr lang="en-US" sz="1600" dirty="0"/>
          </a:p>
          <a:p>
            <a:r>
              <a:rPr lang="tr-TR" sz="1600" dirty="0"/>
              <a:t>                  </a:t>
            </a:r>
            <a:r>
              <a:rPr lang="en-US" sz="1600" dirty="0"/>
              <a:t>2. Heuristic: Based on domain-specific characteristics of</a:t>
            </a:r>
            <a:r>
              <a:rPr lang="tr-TR" sz="1600" dirty="0"/>
              <a:t> </a:t>
            </a:r>
            <a:r>
              <a:rPr lang="de-DE" sz="1600" dirty="0"/>
              <a:t>neighbors</a:t>
            </a:r>
            <a:endParaRPr lang="de-DE" dirty="0"/>
          </a:p>
        </p:txBody>
      </p:sp>
      <p:pic>
        <p:nvPicPr>
          <p:cNvPr id="3" name="Picture 2">
            <a:extLst>
              <a:ext uri="{FF2B5EF4-FFF2-40B4-BE49-F238E27FC236}">
                <a16:creationId xmlns:a16="http://schemas.microsoft.com/office/drawing/2014/main" id="{7F83764E-1B9B-42F0-A86B-B27F1494A8AA}"/>
              </a:ext>
            </a:extLst>
          </p:cNvPr>
          <p:cNvPicPr>
            <a:picLocks noChangeAspect="1"/>
          </p:cNvPicPr>
          <p:nvPr/>
        </p:nvPicPr>
        <p:blipFill>
          <a:blip r:embed="rId3"/>
          <a:stretch>
            <a:fillRect/>
          </a:stretch>
        </p:blipFill>
        <p:spPr>
          <a:xfrm>
            <a:off x="2971800" y="4038600"/>
            <a:ext cx="2714625" cy="600075"/>
          </a:xfrm>
          <a:prstGeom prst="rect">
            <a:avLst/>
          </a:prstGeom>
        </p:spPr>
      </p:pic>
    </p:spTree>
    <p:extLst>
      <p:ext uri="{BB962C8B-B14F-4D97-AF65-F5344CB8AC3E}">
        <p14:creationId xmlns:p14="http://schemas.microsoft.com/office/powerpoint/2010/main" val="395428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2F19274A-0114-446A-A487-E58DFA4F3B0A}"/>
              </a:ext>
            </a:extLst>
          </p:cNvPr>
          <p:cNvSpPr/>
          <p:nvPr/>
        </p:nvSpPr>
        <p:spPr>
          <a:xfrm>
            <a:off x="228600" y="1143000"/>
            <a:ext cx="3246402" cy="369332"/>
          </a:xfrm>
          <a:prstGeom prst="rect">
            <a:avLst/>
          </a:prstGeom>
        </p:spPr>
        <p:txBody>
          <a:bodyPr wrap="none">
            <a:spAutoFit/>
          </a:bodyPr>
          <a:lstStyle/>
          <a:p>
            <a:r>
              <a:rPr lang="de-DE" dirty="0"/>
              <a:t>• </a:t>
            </a:r>
            <a:r>
              <a:rPr lang="de-DE" b="1" dirty="0"/>
              <a:t>Minkowski distance </a:t>
            </a:r>
            <a:r>
              <a:rPr lang="de-DE" dirty="0"/>
              <a:t>(m-norm)</a:t>
            </a:r>
          </a:p>
        </p:txBody>
      </p:sp>
      <p:pic>
        <p:nvPicPr>
          <p:cNvPr id="3" name="Picture 2">
            <a:extLst>
              <a:ext uri="{FF2B5EF4-FFF2-40B4-BE49-F238E27FC236}">
                <a16:creationId xmlns:a16="http://schemas.microsoft.com/office/drawing/2014/main" id="{6B258C77-E612-474C-AB6D-B01E80B2188D}"/>
              </a:ext>
            </a:extLst>
          </p:cNvPr>
          <p:cNvPicPr>
            <a:picLocks noChangeAspect="1"/>
          </p:cNvPicPr>
          <p:nvPr/>
        </p:nvPicPr>
        <p:blipFill>
          <a:blip r:embed="rId3"/>
          <a:stretch>
            <a:fillRect/>
          </a:stretch>
        </p:blipFill>
        <p:spPr>
          <a:xfrm>
            <a:off x="1851801" y="1556380"/>
            <a:ext cx="5860473" cy="1202866"/>
          </a:xfrm>
          <a:prstGeom prst="rect">
            <a:avLst/>
          </a:prstGeom>
        </p:spPr>
      </p:pic>
      <p:sp>
        <p:nvSpPr>
          <p:cNvPr id="4" name="Rectangle 3">
            <a:extLst>
              <a:ext uri="{FF2B5EF4-FFF2-40B4-BE49-F238E27FC236}">
                <a16:creationId xmlns:a16="http://schemas.microsoft.com/office/drawing/2014/main" id="{D22FA2F8-58AB-453C-9593-E255270E9136}"/>
              </a:ext>
            </a:extLst>
          </p:cNvPr>
          <p:cNvSpPr/>
          <p:nvPr/>
        </p:nvSpPr>
        <p:spPr>
          <a:xfrm>
            <a:off x="2286000" y="2895600"/>
            <a:ext cx="4572000" cy="923330"/>
          </a:xfrm>
          <a:prstGeom prst="rect">
            <a:avLst/>
          </a:prstGeom>
        </p:spPr>
        <p:txBody>
          <a:bodyPr>
            <a:spAutoFit/>
          </a:bodyPr>
          <a:lstStyle/>
          <a:p>
            <a:r>
              <a:rPr lang="en-US" dirty="0"/>
              <a:t>• If p=2 =&gt; Euclidian distance </a:t>
            </a:r>
            <a:r>
              <a:rPr lang="tr-TR" dirty="0"/>
              <a:t>  </a:t>
            </a:r>
            <a:r>
              <a:rPr lang="en-US" dirty="0"/>
              <a:t>(L2 norm)</a:t>
            </a:r>
          </a:p>
          <a:p>
            <a:r>
              <a:rPr lang="en-US" dirty="0"/>
              <a:t>• If p=1 =&gt; Manhattan distance (L1 norm)</a:t>
            </a:r>
            <a:endParaRPr lang="tr-TR" dirty="0"/>
          </a:p>
          <a:p>
            <a:r>
              <a:rPr lang="en-US" dirty="0"/>
              <a:t>• If p=0 =&gt; Hamming distance</a:t>
            </a:r>
            <a:endParaRPr lang="de-DE" dirty="0"/>
          </a:p>
        </p:txBody>
      </p:sp>
      <p:pic>
        <p:nvPicPr>
          <p:cNvPr id="6" name="Picture 5">
            <a:extLst>
              <a:ext uri="{FF2B5EF4-FFF2-40B4-BE49-F238E27FC236}">
                <a16:creationId xmlns:a16="http://schemas.microsoft.com/office/drawing/2014/main" id="{B41BCE0A-486E-40A8-913B-D2571C93A19C}"/>
              </a:ext>
            </a:extLst>
          </p:cNvPr>
          <p:cNvPicPr>
            <a:picLocks noChangeAspect="1"/>
          </p:cNvPicPr>
          <p:nvPr/>
        </p:nvPicPr>
        <p:blipFill>
          <a:blip r:embed="rId4"/>
          <a:stretch>
            <a:fillRect/>
          </a:stretch>
        </p:blipFill>
        <p:spPr>
          <a:xfrm>
            <a:off x="1851801" y="3842196"/>
            <a:ext cx="5860473" cy="1872804"/>
          </a:xfrm>
          <a:prstGeom prst="rect">
            <a:avLst/>
          </a:prstGeom>
        </p:spPr>
      </p:pic>
    </p:spTree>
    <p:extLst>
      <p:ext uri="{BB962C8B-B14F-4D97-AF65-F5344CB8AC3E}">
        <p14:creationId xmlns:p14="http://schemas.microsoft.com/office/powerpoint/2010/main" val="326579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468402A2-E7DC-426E-98B3-D25814434046}"/>
              </a:ext>
            </a:extLst>
          </p:cNvPr>
          <p:cNvSpPr/>
          <p:nvPr/>
        </p:nvSpPr>
        <p:spPr>
          <a:xfrm>
            <a:off x="228600" y="1066800"/>
            <a:ext cx="1918154" cy="369332"/>
          </a:xfrm>
          <a:prstGeom prst="rect">
            <a:avLst/>
          </a:prstGeom>
        </p:spPr>
        <p:txBody>
          <a:bodyPr wrap="none">
            <a:spAutoFit/>
          </a:bodyPr>
          <a:lstStyle/>
          <a:p>
            <a:r>
              <a:rPr lang="de-DE" b="1" dirty="0"/>
              <a:t>Neighbor counts?</a:t>
            </a:r>
          </a:p>
        </p:txBody>
      </p:sp>
      <p:pic>
        <p:nvPicPr>
          <p:cNvPr id="3" name="Picture 2">
            <a:extLst>
              <a:ext uri="{FF2B5EF4-FFF2-40B4-BE49-F238E27FC236}">
                <a16:creationId xmlns:a16="http://schemas.microsoft.com/office/drawing/2014/main" id="{CA910215-BC72-4E07-872A-5C71B0C7AE07}"/>
              </a:ext>
            </a:extLst>
          </p:cNvPr>
          <p:cNvPicPr>
            <a:picLocks noChangeAspect="1"/>
          </p:cNvPicPr>
          <p:nvPr/>
        </p:nvPicPr>
        <p:blipFill>
          <a:blip r:embed="rId3"/>
          <a:stretch>
            <a:fillRect/>
          </a:stretch>
        </p:blipFill>
        <p:spPr>
          <a:xfrm>
            <a:off x="1153391" y="1566910"/>
            <a:ext cx="7239000" cy="2081389"/>
          </a:xfrm>
          <a:prstGeom prst="rect">
            <a:avLst/>
          </a:prstGeom>
        </p:spPr>
      </p:pic>
      <p:sp>
        <p:nvSpPr>
          <p:cNvPr id="6" name="Rectangle 5">
            <a:extLst>
              <a:ext uri="{FF2B5EF4-FFF2-40B4-BE49-F238E27FC236}">
                <a16:creationId xmlns:a16="http://schemas.microsoft.com/office/drawing/2014/main" id="{5B4FA210-2F45-4AC8-A2FA-08AA20453D7D}"/>
              </a:ext>
            </a:extLst>
          </p:cNvPr>
          <p:cNvSpPr/>
          <p:nvPr/>
        </p:nvSpPr>
        <p:spPr>
          <a:xfrm>
            <a:off x="256309" y="3779077"/>
            <a:ext cx="2747612" cy="369332"/>
          </a:xfrm>
          <a:prstGeom prst="rect">
            <a:avLst/>
          </a:prstGeom>
        </p:spPr>
        <p:txBody>
          <a:bodyPr wrap="none">
            <a:spAutoFit/>
          </a:bodyPr>
          <a:lstStyle/>
          <a:p>
            <a:r>
              <a:rPr lang="en-US" dirty="0">
                <a:highlight>
                  <a:srgbClr val="FFFF00"/>
                </a:highlight>
                <a:latin typeface="CIDFont+F2"/>
              </a:rPr>
              <a:t>k </a:t>
            </a:r>
            <a:r>
              <a:rPr lang="en-US" dirty="0">
                <a:highlight>
                  <a:srgbClr val="FFFF00"/>
                </a:highlight>
                <a:latin typeface="CIDFont+F1"/>
              </a:rPr>
              <a:t>is an odd value for no ties</a:t>
            </a:r>
            <a:endParaRPr lang="de-DE" dirty="0">
              <a:highlight>
                <a:srgbClr val="FFFF00"/>
              </a:highlight>
            </a:endParaRPr>
          </a:p>
        </p:txBody>
      </p:sp>
      <p:sp>
        <p:nvSpPr>
          <p:cNvPr id="7" name="Rectangle 6">
            <a:extLst>
              <a:ext uri="{FF2B5EF4-FFF2-40B4-BE49-F238E27FC236}">
                <a16:creationId xmlns:a16="http://schemas.microsoft.com/office/drawing/2014/main" id="{BDFDE770-E710-4692-91EE-5CA485AB6DF1}"/>
              </a:ext>
            </a:extLst>
          </p:cNvPr>
          <p:cNvSpPr/>
          <p:nvPr/>
        </p:nvSpPr>
        <p:spPr>
          <a:xfrm>
            <a:off x="228599" y="4136928"/>
            <a:ext cx="9067801" cy="1200329"/>
          </a:xfrm>
          <a:prstGeom prst="rect">
            <a:avLst/>
          </a:prstGeom>
        </p:spPr>
        <p:txBody>
          <a:bodyPr wrap="square">
            <a:spAutoFit/>
          </a:bodyPr>
          <a:lstStyle/>
          <a:p>
            <a:r>
              <a:rPr lang="en-US" dirty="0">
                <a:latin typeface="CIDFont+F1"/>
              </a:rPr>
              <a:t>As </a:t>
            </a:r>
            <a:r>
              <a:rPr lang="en-US" b="1" dirty="0">
                <a:latin typeface="CIDFont+F2"/>
              </a:rPr>
              <a:t>k</a:t>
            </a:r>
            <a:r>
              <a:rPr lang="en-US" dirty="0">
                <a:latin typeface="CIDFont+F2"/>
              </a:rPr>
              <a:t> </a:t>
            </a:r>
            <a:r>
              <a:rPr lang="en-US" dirty="0">
                <a:latin typeface="CIDFont+F1"/>
              </a:rPr>
              <a:t>gets </a:t>
            </a:r>
            <a:r>
              <a:rPr lang="en-US" b="1" dirty="0">
                <a:latin typeface="CIDFont+F1"/>
              </a:rPr>
              <a:t>larger</a:t>
            </a:r>
            <a:r>
              <a:rPr lang="en-US" dirty="0">
                <a:latin typeface="CIDFont+F1"/>
              </a:rPr>
              <a:t> (larger neighborhood) </a:t>
            </a:r>
            <a:r>
              <a:rPr lang="tr-TR" dirty="0">
                <a:latin typeface="CIDFont+F17"/>
              </a:rPr>
              <a:t>               </a:t>
            </a:r>
            <a:r>
              <a:rPr lang="en-US" dirty="0">
                <a:latin typeface="CIDFont+F1"/>
              </a:rPr>
              <a:t>New data point gets</a:t>
            </a:r>
            <a:r>
              <a:rPr lang="tr-TR" dirty="0">
                <a:latin typeface="CIDFont+F1"/>
              </a:rPr>
              <a:t> </a:t>
            </a:r>
            <a:r>
              <a:rPr lang="en-US" dirty="0">
                <a:latin typeface="CIDFont+F1"/>
              </a:rPr>
              <a:t>classified as the most </a:t>
            </a:r>
            <a:r>
              <a:rPr lang="tr-TR" dirty="0">
                <a:latin typeface="CIDFont+F1"/>
              </a:rPr>
              <a:t>				 </a:t>
            </a:r>
            <a:r>
              <a:rPr lang="en-US" dirty="0">
                <a:latin typeface="CIDFont+F1"/>
              </a:rPr>
              <a:t>probable class (large bias, inaccurate estimation)</a:t>
            </a:r>
          </a:p>
          <a:p>
            <a:r>
              <a:rPr lang="en-US" dirty="0">
                <a:latin typeface="CIDFont+F1"/>
              </a:rPr>
              <a:t>As </a:t>
            </a:r>
            <a:r>
              <a:rPr lang="en-US" b="1" dirty="0">
                <a:latin typeface="CIDFont+F2"/>
              </a:rPr>
              <a:t>k</a:t>
            </a:r>
            <a:r>
              <a:rPr lang="en-US" dirty="0">
                <a:latin typeface="CIDFont+F2"/>
              </a:rPr>
              <a:t> </a:t>
            </a:r>
            <a:r>
              <a:rPr lang="en-US" dirty="0">
                <a:latin typeface="CIDFont+F1"/>
              </a:rPr>
              <a:t>gets </a:t>
            </a:r>
            <a:r>
              <a:rPr lang="en-US" b="1" dirty="0">
                <a:latin typeface="CIDFont+F1"/>
              </a:rPr>
              <a:t>smaller</a:t>
            </a:r>
            <a:r>
              <a:rPr lang="en-US" dirty="0">
                <a:latin typeface="CIDFont+F1"/>
              </a:rPr>
              <a:t> (smaller neighborhood) </a:t>
            </a:r>
            <a:r>
              <a:rPr lang="en-US" dirty="0">
                <a:latin typeface="CIDFont+F17"/>
              </a:rPr>
              <a:t> </a:t>
            </a:r>
            <a:r>
              <a:rPr lang="tr-TR" dirty="0">
                <a:latin typeface="CIDFont+F17"/>
              </a:rPr>
              <a:t>        </a:t>
            </a:r>
            <a:r>
              <a:rPr lang="en-US" dirty="0">
                <a:latin typeface="CIDFont+F1"/>
              </a:rPr>
              <a:t>Sensitive to noise and</a:t>
            </a:r>
            <a:r>
              <a:rPr lang="tr-TR" dirty="0">
                <a:latin typeface="CIDFont+F1"/>
              </a:rPr>
              <a:t>  </a:t>
            </a:r>
            <a:r>
              <a:rPr lang="en-US" dirty="0">
                <a:latin typeface="CIDFont+F1"/>
              </a:rPr>
              <a:t>highly variable </a:t>
            </a:r>
            <a:r>
              <a:rPr lang="tr-TR" dirty="0">
                <a:latin typeface="CIDFont+F1"/>
              </a:rPr>
              <a:t>					</a:t>
            </a:r>
            <a:r>
              <a:rPr lang="en-US" dirty="0">
                <a:latin typeface="CIDFont+F1"/>
              </a:rPr>
              <a:t>(unreliable estimation as a consequence of overfitting)</a:t>
            </a:r>
            <a:endParaRPr lang="de-DE" dirty="0"/>
          </a:p>
        </p:txBody>
      </p:sp>
      <p:sp>
        <p:nvSpPr>
          <p:cNvPr id="8" name="Arrow: Right 7">
            <a:extLst>
              <a:ext uri="{FF2B5EF4-FFF2-40B4-BE49-F238E27FC236}">
                <a16:creationId xmlns:a16="http://schemas.microsoft.com/office/drawing/2014/main" id="{09D433C0-F058-4F49-A7DC-EBF012907F18}"/>
              </a:ext>
            </a:extLst>
          </p:cNvPr>
          <p:cNvSpPr/>
          <p:nvPr/>
        </p:nvSpPr>
        <p:spPr>
          <a:xfrm>
            <a:off x="4038600" y="4242682"/>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rrow: Right 8">
            <a:extLst>
              <a:ext uri="{FF2B5EF4-FFF2-40B4-BE49-F238E27FC236}">
                <a16:creationId xmlns:a16="http://schemas.microsoft.com/office/drawing/2014/main" id="{E3D8D79A-BB86-4C31-A9BB-0D189191C7E2}"/>
              </a:ext>
            </a:extLst>
          </p:cNvPr>
          <p:cNvSpPr/>
          <p:nvPr/>
        </p:nvSpPr>
        <p:spPr>
          <a:xfrm>
            <a:off x="4267200" y="4800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1781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13991AA3-1BC8-4557-BB0A-9F17BD3A6628}"/>
              </a:ext>
            </a:extLst>
          </p:cNvPr>
          <p:cNvSpPr/>
          <p:nvPr/>
        </p:nvSpPr>
        <p:spPr>
          <a:xfrm>
            <a:off x="228600" y="1066800"/>
            <a:ext cx="2691827" cy="369332"/>
          </a:xfrm>
          <a:prstGeom prst="rect">
            <a:avLst/>
          </a:prstGeom>
        </p:spPr>
        <p:txBody>
          <a:bodyPr wrap="none">
            <a:spAutoFit/>
          </a:bodyPr>
          <a:lstStyle/>
          <a:p>
            <a:r>
              <a:rPr lang="tr-TR" dirty="0">
                <a:solidFill>
                  <a:srgbClr val="FF0000"/>
                </a:solidFill>
              </a:rPr>
              <a:t>Some </a:t>
            </a:r>
            <a:r>
              <a:rPr lang="de-DE" dirty="0">
                <a:solidFill>
                  <a:srgbClr val="FF0000"/>
                </a:solidFill>
              </a:rPr>
              <a:t>Applications of kNN</a:t>
            </a:r>
          </a:p>
        </p:txBody>
      </p:sp>
      <p:sp>
        <p:nvSpPr>
          <p:cNvPr id="4" name="Rectangle 3">
            <a:extLst>
              <a:ext uri="{FF2B5EF4-FFF2-40B4-BE49-F238E27FC236}">
                <a16:creationId xmlns:a16="http://schemas.microsoft.com/office/drawing/2014/main" id="{72FA926F-B1CF-4299-B77C-5F21760E9513}"/>
              </a:ext>
            </a:extLst>
          </p:cNvPr>
          <p:cNvSpPr/>
          <p:nvPr/>
        </p:nvSpPr>
        <p:spPr>
          <a:xfrm>
            <a:off x="225136" y="1524057"/>
            <a:ext cx="3826689" cy="369332"/>
          </a:xfrm>
          <a:prstGeom prst="rect">
            <a:avLst/>
          </a:prstGeom>
        </p:spPr>
        <p:txBody>
          <a:bodyPr wrap="none">
            <a:spAutoFit/>
          </a:bodyPr>
          <a:lstStyle/>
          <a:p>
            <a:pPr marL="342900" indent="-342900">
              <a:buFont typeface="+mj-lt"/>
              <a:buAutoNum type="arabicPeriod"/>
            </a:pPr>
            <a:r>
              <a:rPr lang="de-DE" b="1" dirty="0"/>
              <a:t>Classification</a:t>
            </a:r>
            <a:r>
              <a:rPr lang="de-DE" dirty="0"/>
              <a:t> (hand-written digits)</a:t>
            </a:r>
          </a:p>
        </p:txBody>
      </p:sp>
      <p:pic>
        <p:nvPicPr>
          <p:cNvPr id="6" name="Picture 5">
            <a:extLst>
              <a:ext uri="{FF2B5EF4-FFF2-40B4-BE49-F238E27FC236}">
                <a16:creationId xmlns:a16="http://schemas.microsoft.com/office/drawing/2014/main" id="{C93BE839-3EA6-4496-BFE9-EE11FFF9E280}"/>
              </a:ext>
            </a:extLst>
          </p:cNvPr>
          <p:cNvPicPr>
            <a:picLocks noChangeAspect="1"/>
          </p:cNvPicPr>
          <p:nvPr/>
        </p:nvPicPr>
        <p:blipFill>
          <a:blip r:embed="rId3"/>
          <a:stretch>
            <a:fillRect/>
          </a:stretch>
        </p:blipFill>
        <p:spPr>
          <a:xfrm>
            <a:off x="1681162" y="1967459"/>
            <a:ext cx="5781675" cy="4015405"/>
          </a:xfrm>
          <a:prstGeom prst="rect">
            <a:avLst/>
          </a:prstGeom>
        </p:spPr>
      </p:pic>
    </p:spTree>
    <p:extLst>
      <p:ext uri="{BB962C8B-B14F-4D97-AF65-F5344CB8AC3E}">
        <p14:creationId xmlns:p14="http://schemas.microsoft.com/office/powerpoint/2010/main" val="101685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12" name="Rectangle 11">
            <a:extLst>
              <a:ext uri="{FF2B5EF4-FFF2-40B4-BE49-F238E27FC236}">
                <a16:creationId xmlns:a16="http://schemas.microsoft.com/office/drawing/2014/main" id="{2649DAD2-51A7-4CAB-B0D0-E2383BC74048}"/>
              </a:ext>
            </a:extLst>
          </p:cNvPr>
          <p:cNvSpPr/>
          <p:nvPr/>
        </p:nvSpPr>
        <p:spPr>
          <a:xfrm>
            <a:off x="228600" y="1071121"/>
            <a:ext cx="2416046" cy="369332"/>
          </a:xfrm>
          <a:prstGeom prst="rect">
            <a:avLst/>
          </a:prstGeom>
        </p:spPr>
        <p:txBody>
          <a:bodyPr wrap="none">
            <a:spAutoFit/>
          </a:bodyPr>
          <a:lstStyle/>
          <a:p>
            <a:r>
              <a:rPr lang="de-DE" dirty="0">
                <a:solidFill>
                  <a:srgbClr val="FF0000"/>
                </a:solidFill>
              </a:rPr>
              <a:t>Levels of understanding</a:t>
            </a:r>
          </a:p>
        </p:txBody>
      </p:sp>
      <p:sp>
        <p:nvSpPr>
          <p:cNvPr id="10" name="Rectangle 9">
            <a:extLst>
              <a:ext uri="{FF2B5EF4-FFF2-40B4-BE49-F238E27FC236}">
                <a16:creationId xmlns:a16="http://schemas.microsoft.com/office/drawing/2014/main" id="{5E0BD436-D4BF-4635-9B39-DA161C55712E}"/>
              </a:ext>
            </a:extLst>
          </p:cNvPr>
          <p:cNvSpPr/>
          <p:nvPr/>
        </p:nvSpPr>
        <p:spPr>
          <a:xfrm>
            <a:off x="1843690" y="1590516"/>
            <a:ext cx="4572000" cy="338554"/>
          </a:xfrm>
          <a:prstGeom prst="rect">
            <a:avLst/>
          </a:prstGeom>
        </p:spPr>
        <p:txBody>
          <a:bodyPr>
            <a:spAutoFit/>
          </a:bodyPr>
          <a:lstStyle/>
          <a:p>
            <a:r>
              <a:rPr lang="de-DE" sz="1600" dirty="0"/>
              <a:t>Probability a hypothesis is true (before any evidence)</a:t>
            </a:r>
          </a:p>
        </p:txBody>
      </p:sp>
      <p:pic>
        <p:nvPicPr>
          <p:cNvPr id="18" name="Picture 17">
            <a:extLst>
              <a:ext uri="{FF2B5EF4-FFF2-40B4-BE49-F238E27FC236}">
                <a16:creationId xmlns:a16="http://schemas.microsoft.com/office/drawing/2014/main" id="{049F2879-38E6-461E-9EC4-0C16A34873CF}"/>
              </a:ext>
            </a:extLst>
          </p:cNvPr>
          <p:cNvPicPr>
            <a:picLocks noChangeAspect="1"/>
          </p:cNvPicPr>
          <p:nvPr/>
        </p:nvPicPr>
        <p:blipFill>
          <a:blip r:embed="rId3"/>
          <a:stretch>
            <a:fillRect/>
          </a:stretch>
        </p:blipFill>
        <p:spPr>
          <a:xfrm>
            <a:off x="381000" y="1498376"/>
            <a:ext cx="895350" cy="428625"/>
          </a:xfrm>
          <a:prstGeom prst="rect">
            <a:avLst/>
          </a:prstGeom>
        </p:spPr>
      </p:pic>
      <p:pic>
        <p:nvPicPr>
          <p:cNvPr id="19" name="Picture 18">
            <a:extLst>
              <a:ext uri="{FF2B5EF4-FFF2-40B4-BE49-F238E27FC236}">
                <a16:creationId xmlns:a16="http://schemas.microsoft.com/office/drawing/2014/main" id="{AEDED26B-1FAC-44B9-8AC9-72153F3F859B}"/>
              </a:ext>
            </a:extLst>
          </p:cNvPr>
          <p:cNvPicPr>
            <a:picLocks noChangeAspect="1"/>
          </p:cNvPicPr>
          <p:nvPr/>
        </p:nvPicPr>
        <p:blipFill>
          <a:blip r:embed="rId4"/>
          <a:stretch>
            <a:fillRect/>
          </a:stretch>
        </p:blipFill>
        <p:spPr>
          <a:xfrm>
            <a:off x="374073" y="2037259"/>
            <a:ext cx="1143000" cy="428625"/>
          </a:xfrm>
          <a:prstGeom prst="rect">
            <a:avLst/>
          </a:prstGeom>
        </p:spPr>
      </p:pic>
      <p:sp>
        <p:nvSpPr>
          <p:cNvPr id="20" name="Rectangle 19">
            <a:extLst>
              <a:ext uri="{FF2B5EF4-FFF2-40B4-BE49-F238E27FC236}">
                <a16:creationId xmlns:a16="http://schemas.microsoft.com/office/drawing/2014/main" id="{AD7C1337-FA0C-402C-896B-D6F73ED3947B}"/>
              </a:ext>
            </a:extLst>
          </p:cNvPr>
          <p:cNvSpPr/>
          <p:nvPr/>
        </p:nvSpPr>
        <p:spPr>
          <a:xfrm>
            <a:off x="1843690" y="2085973"/>
            <a:ext cx="4792637" cy="338554"/>
          </a:xfrm>
          <a:prstGeom prst="rect">
            <a:avLst/>
          </a:prstGeom>
        </p:spPr>
        <p:txBody>
          <a:bodyPr wrap="square">
            <a:spAutoFit/>
          </a:bodyPr>
          <a:lstStyle/>
          <a:p>
            <a:r>
              <a:rPr lang="de-DE" sz="1600" dirty="0"/>
              <a:t>Probability of seeing the evidence if hypothesis is true</a:t>
            </a:r>
          </a:p>
        </p:txBody>
      </p:sp>
      <p:pic>
        <p:nvPicPr>
          <p:cNvPr id="22" name="Picture 21">
            <a:extLst>
              <a:ext uri="{FF2B5EF4-FFF2-40B4-BE49-F238E27FC236}">
                <a16:creationId xmlns:a16="http://schemas.microsoft.com/office/drawing/2014/main" id="{60151770-AE03-4D60-8179-88B12C172AC0}"/>
              </a:ext>
            </a:extLst>
          </p:cNvPr>
          <p:cNvPicPr>
            <a:picLocks noChangeAspect="1"/>
          </p:cNvPicPr>
          <p:nvPr/>
        </p:nvPicPr>
        <p:blipFill>
          <a:blip r:embed="rId5"/>
          <a:stretch>
            <a:fillRect/>
          </a:stretch>
        </p:blipFill>
        <p:spPr>
          <a:xfrm>
            <a:off x="381000" y="2637702"/>
            <a:ext cx="790575" cy="352425"/>
          </a:xfrm>
          <a:prstGeom prst="rect">
            <a:avLst/>
          </a:prstGeom>
        </p:spPr>
      </p:pic>
      <p:sp>
        <p:nvSpPr>
          <p:cNvPr id="23" name="Rectangle 22">
            <a:extLst>
              <a:ext uri="{FF2B5EF4-FFF2-40B4-BE49-F238E27FC236}">
                <a16:creationId xmlns:a16="http://schemas.microsoft.com/office/drawing/2014/main" id="{0EAF0FF2-5947-44A1-8A66-B8D1A3F5184F}"/>
              </a:ext>
            </a:extLst>
          </p:cNvPr>
          <p:cNvSpPr/>
          <p:nvPr/>
        </p:nvSpPr>
        <p:spPr>
          <a:xfrm>
            <a:off x="1843690" y="2625629"/>
            <a:ext cx="2985113" cy="338554"/>
          </a:xfrm>
          <a:prstGeom prst="rect">
            <a:avLst/>
          </a:prstGeom>
        </p:spPr>
        <p:txBody>
          <a:bodyPr wrap="none">
            <a:spAutoFit/>
          </a:bodyPr>
          <a:lstStyle/>
          <a:p>
            <a:r>
              <a:rPr lang="de-DE" sz="1600" dirty="0"/>
              <a:t>Probability of seeing the evidence</a:t>
            </a:r>
          </a:p>
        </p:txBody>
      </p:sp>
      <p:pic>
        <p:nvPicPr>
          <p:cNvPr id="24" name="Picture 23">
            <a:extLst>
              <a:ext uri="{FF2B5EF4-FFF2-40B4-BE49-F238E27FC236}">
                <a16:creationId xmlns:a16="http://schemas.microsoft.com/office/drawing/2014/main" id="{15E6AAEB-ACD3-4802-93B5-5F77839C6AFF}"/>
              </a:ext>
            </a:extLst>
          </p:cNvPr>
          <p:cNvPicPr>
            <a:picLocks noChangeAspect="1"/>
          </p:cNvPicPr>
          <p:nvPr/>
        </p:nvPicPr>
        <p:blipFill>
          <a:blip r:embed="rId6"/>
          <a:stretch>
            <a:fillRect/>
          </a:stretch>
        </p:blipFill>
        <p:spPr>
          <a:xfrm>
            <a:off x="364548" y="3142806"/>
            <a:ext cx="1162050" cy="352425"/>
          </a:xfrm>
          <a:prstGeom prst="rect">
            <a:avLst/>
          </a:prstGeom>
        </p:spPr>
      </p:pic>
      <p:sp>
        <p:nvSpPr>
          <p:cNvPr id="25" name="Rectangle 24">
            <a:extLst>
              <a:ext uri="{FF2B5EF4-FFF2-40B4-BE49-F238E27FC236}">
                <a16:creationId xmlns:a16="http://schemas.microsoft.com/office/drawing/2014/main" id="{60804DC4-206D-48A4-B3D7-233E58E7C4B5}"/>
              </a:ext>
            </a:extLst>
          </p:cNvPr>
          <p:cNvSpPr/>
          <p:nvPr/>
        </p:nvSpPr>
        <p:spPr>
          <a:xfrm>
            <a:off x="1864472" y="3147468"/>
            <a:ext cx="4572000" cy="338554"/>
          </a:xfrm>
          <a:prstGeom prst="rect">
            <a:avLst/>
          </a:prstGeom>
        </p:spPr>
        <p:txBody>
          <a:bodyPr>
            <a:spAutoFit/>
          </a:bodyPr>
          <a:lstStyle/>
          <a:p>
            <a:r>
              <a:rPr lang="de-DE" sz="1600" dirty="0"/>
              <a:t>Probability a hypothesis true given some evidence</a:t>
            </a:r>
          </a:p>
        </p:txBody>
      </p:sp>
      <p:sp>
        <p:nvSpPr>
          <p:cNvPr id="26" name="Arrow: Right 25">
            <a:extLst>
              <a:ext uri="{FF2B5EF4-FFF2-40B4-BE49-F238E27FC236}">
                <a16:creationId xmlns:a16="http://schemas.microsoft.com/office/drawing/2014/main" id="{B73FA0FE-B555-4B13-970A-AB144666EF2D}"/>
              </a:ext>
            </a:extLst>
          </p:cNvPr>
          <p:cNvSpPr/>
          <p:nvPr/>
        </p:nvSpPr>
        <p:spPr>
          <a:xfrm>
            <a:off x="1517073" y="1676400"/>
            <a:ext cx="235527" cy="219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Arrow: Right 26">
            <a:extLst>
              <a:ext uri="{FF2B5EF4-FFF2-40B4-BE49-F238E27FC236}">
                <a16:creationId xmlns:a16="http://schemas.microsoft.com/office/drawing/2014/main" id="{0E40C3E3-8862-4B50-B4BF-5D7EC2B95777}"/>
              </a:ext>
            </a:extLst>
          </p:cNvPr>
          <p:cNvSpPr/>
          <p:nvPr/>
        </p:nvSpPr>
        <p:spPr>
          <a:xfrm>
            <a:off x="1490399" y="2743768"/>
            <a:ext cx="235527" cy="219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307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6AF29C87-6900-4641-8625-4DD8521FB6D9}"/>
              </a:ext>
            </a:extLst>
          </p:cNvPr>
          <p:cNvSpPr/>
          <p:nvPr/>
        </p:nvSpPr>
        <p:spPr>
          <a:xfrm>
            <a:off x="200891" y="1066800"/>
            <a:ext cx="2418291" cy="369332"/>
          </a:xfrm>
          <a:prstGeom prst="rect">
            <a:avLst/>
          </a:prstGeom>
        </p:spPr>
        <p:txBody>
          <a:bodyPr wrap="none">
            <a:spAutoFit/>
          </a:bodyPr>
          <a:lstStyle/>
          <a:p>
            <a:r>
              <a:rPr lang="tr-TR" b="1" dirty="0"/>
              <a:t>2.  </a:t>
            </a:r>
            <a:r>
              <a:rPr lang="de-DE" b="1" dirty="0"/>
              <a:t>Regression via kNN</a:t>
            </a:r>
          </a:p>
        </p:txBody>
      </p:sp>
      <p:pic>
        <p:nvPicPr>
          <p:cNvPr id="4" name="Picture 3">
            <a:extLst>
              <a:ext uri="{FF2B5EF4-FFF2-40B4-BE49-F238E27FC236}">
                <a16:creationId xmlns:a16="http://schemas.microsoft.com/office/drawing/2014/main" id="{9C792624-BEC4-4A3E-9425-B2A60FBEACCB}"/>
              </a:ext>
            </a:extLst>
          </p:cNvPr>
          <p:cNvPicPr>
            <a:picLocks noChangeAspect="1"/>
          </p:cNvPicPr>
          <p:nvPr/>
        </p:nvPicPr>
        <p:blipFill>
          <a:blip r:embed="rId3"/>
          <a:stretch>
            <a:fillRect/>
          </a:stretch>
        </p:blipFill>
        <p:spPr>
          <a:xfrm>
            <a:off x="1084675" y="1591155"/>
            <a:ext cx="6974650" cy="4583341"/>
          </a:xfrm>
          <a:prstGeom prst="rect">
            <a:avLst/>
          </a:prstGeom>
        </p:spPr>
      </p:pic>
    </p:spTree>
    <p:extLst>
      <p:ext uri="{BB962C8B-B14F-4D97-AF65-F5344CB8AC3E}">
        <p14:creationId xmlns:p14="http://schemas.microsoft.com/office/powerpoint/2010/main" val="3237128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14990117-E54C-4499-8709-1937DC9DD7B6}"/>
              </a:ext>
            </a:extLst>
          </p:cNvPr>
          <p:cNvSpPr/>
          <p:nvPr/>
        </p:nvSpPr>
        <p:spPr>
          <a:xfrm>
            <a:off x="228600" y="1143000"/>
            <a:ext cx="1787669" cy="369332"/>
          </a:xfrm>
          <a:prstGeom prst="rect">
            <a:avLst/>
          </a:prstGeom>
        </p:spPr>
        <p:txBody>
          <a:bodyPr wrap="none">
            <a:spAutoFit/>
          </a:bodyPr>
          <a:lstStyle/>
          <a:p>
            <a:r>
              <a:rPr lang="de-DE" b="1" dirty="0">
                <a:solidFill>
                  <a:srgbClr val="FF0000"/>
                </a:solidFill>
              </a:rPr>
              <a:t>Issues with kNN</a:t>
            </a:r>
          </a:p>
        </p:txBody>
      </p:sp>
      <p:sp>
        <p:nvSpPr>
          <p:cNvPr id="3" name="Rectangle 2">
            <a:extLst>
              <a:ext uri="{FF2B5EF4-FFF2-40B4-BE49-F238E27FC236}">
                <a16:creationId xmlns:a16="http://schemas.microsoft.com/office/drawing/2014/main" id="{CB8C76EA-FF99-4872-9223-453C7E2F74BF}"/>
              </a:ext>
            </a:extLst>
          </p:cNvPr>
          <p:cNvSpPr/>
          <p:nvPr/>
        </p:nvSpPr>
        <p:spPr>
          <a:xfrm>
            <a:off x="228600" y="1600200"/>
            <a:ext cx="6477000" cy="338554"/>
          </a:xfrm>
          <a:prstGeom prst="rect">
            <a:avLst/>
          </a:prstGeom>
        </p:spPr>
        <p:txBody>
          <a:bodyPr wrap="square">
            <a:spAutoFit/>
          </a:bodyPr>
          <a:lstStyle/>
          <a:p>
            <a:r>
              <a:rPr lang="en-US" sz="1600" b="1" dirty="0"/>
              <a:t>Heterogeneous attributes and differences in scale</a:t>
            </a:r>
            <a:endParaRPr lang="de-DE" sz="1600" b="1" dirty="0"/>
          </a:p>
        </p:txBody>
      </p:sp>
      <p:pic>
        <p:nvPicPr>
          <p:cNvPr id="4" name="Picture 3">
            <a:extLst>
              <a:ext uri="{FF2B5EF4-FFF2-40B4-BE49-F238E27FC236}">
                <a16:creationId xmlns:a16="http://schemas.microsoft.com/office/drawing/2014/main" id="{B69E285F-3E60-4200-8DAA-AD61424AC964}"/>
              </a:ext>
            </a:extLst>
          </p:cNvPr>
          <p:cNvPicPr>
            <a:picLocks noChangeAspect="1"/>
          </p:cNvPicPr>
          <p:nvPr/>
        </p:nvPicPr>
        <p:blipFill>
          <a:blip r:embed="rId3"/>
          <a:stretch>
            <a:fillRect/>
          </a:stretch>
        </p:blipFill>
        <p:spPr>
          <a:xfrm>
            <a:off x="2114550" y="1969532"/>
            <a:ext cx="4914899" cy="1784884"/>
          </a:xfrm>
          <a:prstGeom prst="rect">
            <a:avLst/>
          </a:prstGeom>
        </p:spPr>
      </p:pic>
      <p:sp>
        <p:nvSpPr>
          <p:cNvPr id="6" name="Rectangle 5">
            <a:extLst>
              <a:ext uri="{FF2B5EF4-FFF2-40B4-BE49-F238E27FC236}">
                <a16:creationId xmlns:a16="http://schemas.microsoft.com/office/drawing/2014/main" id="{BF69F35B-5843-4B3C-BC61-6CD77B1B2287}"/>
              </a:ext>
            </a:extLst>
          </p:cNvPr>
          <p:cNvSpPr/>
          <p:nvPr/>
        </p:nvSpPr>
        <p:spPr>
          <a:xfrm>
            <a:off x="315431" y="3764807"/>
            <a:ext cx="813043" cy="369332"/>
          </a:xfrm>
          <a:prstGeom prst="rect">
            <a:avLst/>
          </a:prstGeom>
        </p:spPr>
        <p:txBody>
          <a:bodyPr wrap="none">
            <a:spAutoFit/>
          </a:bodyPr>
          <a:lstStyle/>
          <a:p>
            <a:r>
              <a:rPr lang="de-DE" dirty="0"/>
              <a:t>Issues:</a:t>
            </a:r>
          </a:p>
        </p:txBody>
      </p:sp>
      <p:sp>
        <p:nvSpPr>
          <p:cNvPr id="8" name="Rectangle 7">
            <a:extLst>
              <a:ext uri="{FF2B5EF4-FFF2-40B4-BE49-F238E27FC236}">
                <a16:creationId xmlns:a16="http://schemas.microsoft.com/office/drawing/2014/main" id="{9A1AFF46-9791-4666-9882-C6EAE285C5B4}"/>
              </a:ext>
            </a:extLst>
          </p:cNvPr>
          <p:cNvSpPr/>
          <p:nvPr/>
        </p:nvSpPr>
        <p:spPr>
          <a:xfrm>
            <a:off x="1608081" y="3949473"/>
            <a:ext cx="4016549" cy="369332"/>
          </a:xfrm>
          <a:prstGeom prst="rect">
            <a:avLst/>
          </a:prstGeom>
        </p:spPr>
        <p:txBody>
          <a:bodyPr wrap="none">
            <a:spAutoFit/>
          </a:bodyPr>
          <a:lstStyle/>
          <a:p>
            <a:r>
              <a:rPr lang="en-US" dirty="0"/>
              <a:t>Distance issue with categorical attributes</a:t>
            </a:r>
            <a:endParaRPr lang="de-DE" dirty="0"/>
          </a:p>
        </p:txBody>
      </p:sp>
      <p:sp>
        <p:nvSpPr>
          <p:cNvPr id="9" name="Rectangle 8">
            <a:extLst>
              <a:ext uri="{FF2B5EF4-FFF2-40B4-BE49-F238E27FC236}">
                <a16:creationId xmlns:a16="http://schemas.microsoft.com/office/drawing/2014/main" id="{7093B90C-3419-4402-BEDB-90059D2ECA2B}"/>
              </a:ext>
            </a:extLst>
          </p:cNvPr>
          <p:cNvSpPr/>
          <p:nvPr/>
        </p:nvSpPr>
        <p:spPr>
          <a:xfrm>
            <a:off x="1621024" y="4287807"/>
            <a:ext cx="7297688" cy="861774"/>
          </a:xfrm>
          <a:prstGeom prst="rect">
            <a:avLst/>
          </a:prstGeom>
        </p:spPr>
        <p:txBody>
          <a:bodyPr wrap="square">
            <a:spAutoFit/>
          </a:bodyPr>
          <a:lstStyle/>
          <a:p>
            <a:r>
              <a:rPr lang="en-US" sz="1600" dirty="0"/>
              <a:t>• For distance computations, “gender” and “residential status”</a:t>
            </a:r>
            <a:r>
              <a:rPr lang="tr-TR" sz="1600" dirty="0"/>
              <a:t>  </a:t>
            </a:r>
          </a:p>
          <a:p>
            <a:r>
              <a:rPr lang="en-US" sz="1600" dirty="0"/>
              <a:t>variables must be encoded numerically.</a:t>
            </a:r>
          </a:p>
          <a:p>
            <a:r>
              <a:rPr lang="tr-TR" sz="1600" dirty="0"/>
              <a:t>  </a:t>
            </a:r>
            <a:r>
              <a:rPr lang="en-US" sz="1600" dirty="0"/>
              <a:t>e.g. {male=0,female=1}</a:t>
            </a:r>
            <a:endParaRPr lang="de-DE" sz="1600" dirty="0"/>
          </a:p>
        </p:txBody>
      </p:sp>
      <p:pic>
        <p:nvPicPr>
          <p:cNvPr id="10" name="Picture 9">
            <a:extLst>
              <a:ext uri="{FF2B5EF4-FFF2-40B4-BE49-F238E27FC236}">
                <a16:creationId xmlns:a16="http://schemas.microsoft.com/office/drawing/2014/main" id="{2E1CED4F-1AC6-4773-9248-77E3ADE196B5}"/>
              </a:ext>
            </a:extLst>
          </p:cNvPr>
          <p:cNvPicPr>
            <a:picLocks noChangeAspect="1"/>
          </p:cNvPicPr>
          <p:nvPr/>
        </p:nvPicPr>
        <p:blipFill>
          <a:blip r:embed="rId4"/>
          <a:stretch>
            <a:fillRect/>
          </a:stretch>
        </p:blipFill>
        <p:spPr>
          <a:xfrm>
            <a:off x="1232859" y="5308023"/>
            <a:ext cx="361950" cy="438150"/>
          </a:xfrm>
          <a:prstGeom prst="rect">
            <a:avLst/>
          </a:prstGeom>
        </p:spPr>
      </p:pic>
      <p:pic>
        <p:nvPicPr>
          <p:cNvPr id="11" name="Picture 10">
            <a:extLst>
              <a:ext uri="{FF2B5EF4-FFF2-40B4-BE49-F238E27FC236}">
                <a16:creationId xmlns:a16="http://schemas.microsoft.com/office/drawing/2014/main" id="{F7EB8C2F-8D85-41FE-8477-C1B1D6BC2B1B}"/>
              </a:ext>
            </a:extLst>
          </p:cNvPr>
          <p:cNvPicPr>
            <a:picLocks noChangeAspect="1"/>
          </p:cNvPicPr>
          <p:nvPr/>
        </p:nvPicPr>
        <p:blipFill>
          <a:blip r:embed="rId5"/>
          <a:stretch>
            <a:fillRect/>
          </a:stretch>
        </p:blipFill>
        <p:spPr>
          <a:xfrm>
            <a:off x="1237426" y="4061971"/>
            <a:ext cx="352425" cy="438150"/>
          </a:xfrm>
          <a:prstGeom prst="rect">
            <a:avLst/>
          </a:prstGeom>
        </p:spPr>
      </p:pic>
      <p:sp>
        <p:nvSpPr>
          <p:cNvPr id="12" name="Rectangle 11">
            <a:extLst>
              <a:ext uri="{FF2B5EF4-FFF2-40B4-BE49-F238E27FC236}">
                <a16:creationId xmlns:a16="http://schemas.microsoft.com/office/drawing/2014/main" id="{1802EE53-1A8A-44DC-8EE9-9D7E21E0B3D9}"/>
              </a:ext>
            </a:extLst>
          </p:cNvPr>
          <p:cNvSpPr/>
          <p:nvPr/>
        </p:nvSpPr>
        <p:spPr>
          <a:xfrm>
            <a:off x="1631415" y="5314784"/>
            <a:ext cx="4433586" cy="369332"/>
          </a:xfrm>
          <a:prstGeom prst="rect">
            <a:avLst/>
          </a:prstGeom>
        </p:spPr>
        <p:txBody>
          <a:bodyPr wrap="none">
            <a:spAutoFit/>
          </a:bodyPr>
          <a:lstStyle/>
          <a:p>
            <a:r>
              <a:rPr lang="en-US" dirty="0"/>
              <a:t>Numerical variables with very different scales</a:t>
            </a:r>
            <a:endParaRPr lang="de-DE" dirty="0"/>
          </a:p>
        </p:txBody>
      </p:sp>
      <p:sp>
        <p:nvSpPr>
          <p:cNvPr id="13" name="Rectangle 12">
            <a:extLst>
              <a:ext uri="{FF2B5EF4-FFF2-40B4-BE49-F238E27FC236}">
                <a16:creationId xmlns:a16="http://schemas.microsoft.com/office/drawing/2014/main" id="{D9DCFCA8-EA2B-4B0A-964F-8A2F4EB0DA56}"/>
              </a:ext>
            </a:extLst>
          </p:cNvPr>
          <p:cNvSpPr/>
          <p:nvPr/>
        </p:nvSpPr>
        <p:spPr>
          <a:xfrm>
            <a:off x="1589851" y="5746173"/>
            <a:ext cx="7166112" cy="861774"/>
          </a:xfrm>
          <a:prstGeom prst="rect">
            <a:avLst/>
          </a:prstGeom>
        </p:spPr>
        <p:txBody>
          <a:bodyPr wrap="square">
            <a:spAutoFit/>
          </a:bodyPr>
          <a:lstStyle/>
          <a:p>
            <a:r>
              <a:rPr lang="en-US" sz="1600" dirty="0"/>
              <a:t>• Need to apply scaling (normalization)</a:t>
            </a:r>
          </a:p>
          <a:p>
            <a:r>
              <a:rPr lang="en-US" sz="1600" dirty="0"/>
              <a:t>• Without scaling, our distance function will treat 10 TL</a:t>
            </a:r>
            <a:r>
              <a:rPr lang="tr-TR" sz="1600" dirty="0"/>
              <a:t> </a:t>
            </a:r>
            <a:endParaRPr lang="en-US" sz="1600" dirty="0"/>
          </a:p>
          <a:p>
            <a:r>
              <a:rPr lang="en-US" sz="1600" dirty="0"/>
              <a:t>difference in salary as significant as 10 years difference in age</a:t>
            </a:r>
            <a:endParaRPr lang="de-DE" sz="1600" dirty="0"/>
          </a:p>
        </p:txBody>
      </p:sp>
    </p:spTree>
    <p:extLst>
      <p:ext uri="{BB962C8B-B14F-4D97-AF65-F5344CB8AC3E}">
        <p14:creationId xmlns:p14="http://schemas.microsoft.com/office/powerpoint/2010/main" val="2805630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9B1DF4E5-5BD8-475D-86BD-E2D3CBE27BA6}"/>
              </a:ext>
            </a:extLst>
          </p:cNvPr>
          <p:cNvSpPr/>
          <p:nvPr/>
        </p:nvSpPr>
        <p:spPr>
          <a:xfrm>
            <a:off x="228600" y="1143000"/>
            <a:ext cx="8690112" cy="1200329"/>
          </a:xfrm>
          <a:prstGeom prst="rect">
            <a:avLst/>
          </a:prstGeom>
        </p:spPr>
        <p:txBody>
          <a:bodyPr wrap="square">
            <a:spAutoFit/>
          </a:bodyPr>
          <a:lstStyle/>
          <a:p>
            <a:r>
              <a:rPr lang="de-DE" b="1" dirty="0"/>
              <a:t>• Data Scaling</a:t>
            </a:r>
            <a:endParaRPr lang="tr-TR" b="1" dirty="0"/>
          </a:p>
          <a:p>
            <a:pPr lvl="1"/>
            <a:r>
              <a:rPr lang="tr-TR" dirty="0"/>
              <a:t>- </a:t>
            </a:r>
            <a:r>
              <a:rPr lang="en-US" dirty="0"/>
              <a:t>As the distance between data points is essential in</a:t>
            </a:r>
            <a:r>
              <a:rPr lang="tr-TR" dirty="0"/>
              <a:t> </a:t>
            </a:r>
            <a:r>
              <a:rPr lang="en-US" dirty="0" err="1"/>
              <a:t>kNN</a:t>
            </a:r>
            <a:r>
              <a:rPr lang="en-US" dirty="0"/>
              <a:t> algorithm, attribute scaling is critical.</a:t>
            </a:r>
          </a:p>
          <a:p>
            <a:pPr lvl="1"/>
            <a:r>
              <a:rPr lang="tr-TR" sz="1600" b="1" dirty="0"/>
              <a:t>-</a:t>
            </a:r>
            <a:r>
              <a:rPr lang="de-DE" sz="1600" b="1" dirty="0"/>
              <a:t>Min-Max scaling:</a:t>
            </a:r>
          </a:p>
        </p:txBody>
      </p:sp>
      <p:pic>
        <p:nvPicPr>
          <p:cNvPr id="3" name="Picture 2">
            <a:extLst>
              <a:ext uri="{FF2B5EF4-FFF2-40B4-BE49-F238E27FC236}">
                <a16:creationId xmlns:a16="http://schemas.microsoft.com/office/drawing/2014/main" id="{E58CE86D-B2FC-4466-B59C-2C1EFB69485F}"/>
              </a:ext>
            </a:extLst>
          </p:cNvPr>
          <p:cNvPicPr>
            <a:picLocks noChangeAspect="1"/>
          </p:cNvPicPr>
          <p:nvPr/>
        </p:nvPicPr>
        <p:blipFill>
          <a:blip r:embed="rId3"/>
          <a:stretch>
            <a:fillRect/>
          </a:stretch>
        </p:blipFill>
        <p:spPr>
          <a:xfrm>
            <a:off x="3369315" y="2439518"/>
            <a:ext cx="1957387" cy="799083"/>
          </a:xfrm>
          <a:prstGeom prst="rect">
            <a:avLst/>
          </a:prstGeom>
        </p:spPr>
      </p:pic>
      <p:sp>
        <p:nvSpPr>
          <p:cNvPr id="4" name="Rectangle 3">
            <a:extLst>
              <a:ext uri="{FF2B5EF4-FFF2-40B4-BE49-F238E27FC236}">
                <a16:creationId xmlns:a16="http://schemas.microsoft.com/office/drawing/2014/main" id="{2D5217D3-0229-4E7F-A142-A757395BCD0C}"/>
              </a:ext>
            </a:extLst>
          </p:cNvPr>
          <p:cNvSpPr/>
          <p:nvPr/>
        </p:nvSpPr>
        <p:spPr>
          <a:xfrm>
            <a:off x="235527" y="5160286"/>
            <a:ext cx="3890809" cy="338554"/>
          </a:xfrm>
          <a:prstGeom prst="rect">
            <a:avLst/>
          </a:prstGeom>
        </p:spPr>
        <p:txBody>
          <a:bodyPr wrap="none">
            <a:spAutoFit/>
          </a:bodyPr>
          <a:lstStyle/>
          <a:p>
            <a:pPr lvl="1"/>
            <a:r>
              <a:rPr lang="tr-TR" sz="1600" b="1" dirty="0"/>
              <a:t>-</a:t>
            </a:r>
            <a:r>
              <a:rPr lang="de-DE" sz="1600" b="1" dirty="0"/>
              <a:t>Normalizing (standardization) data:</a:t>
            </a:r>
          </a:p>
        </p:txBody>
      </p:sp>
      <p:pic>
        <p:nvPicPr>
          <p:cNvPr id="6" name="Picture 5">
            <a:extLst>
              <a:ext uri="{FF2B5EF4-FFF2-40B4-BE49-F238E27FC236}">
                <a16:creationId xmlns:a16="http://schemas.microsoft.com/office/drawing/2014/main" id="{E6D436A1-5CFB-4DB3-8A8F-0667DD80AAF4}"/>
              </a:ext>
            </a:extLst>
          </p:cNvPr>
          <p:cNvPicPr>
            <a:picLocks noChangeAspect="1"/>
          </p:cNvPicPr>
          <p:nvPr/>
        </p:nvPicPr>
        <p:blipFill>
          <a:blip r:embed="rId4"/>
          <a:stretch>
            <a:fillRect/>
          </a:stretch>
        </p:blipFill>
        <p:spPr>
          <a:xfrm>
            <a:off x="1743075" y="3429000"/>
            <a:ext cx="5657850" cy="1561669"/>
          </a:xfrm>
          <a:prstGeom prst="rect">
            <a:avLst/>
          </a:prstGeom>
        </p:spPr>
      </p:pic>
      <p:pic>
        <p:nvPicPr>
          <p:cNvPr id="7" name="Picture 6">
            <a:extLst>
              <a:ext uri="{FF2B5EF4-FFF2-40B4-BE49-F238E27FC236}">
                <a16:creationId xmlns:a16="http://schemas.microsoft.com/office/drawing/2014/main" id="{A6131ABD-BA35-4C91-B0BE-B35CD50AF91C}"/>
              </a:ext>
            </a:extLst>
          </p:cNvPr>
          <p:cNvPicPr>
            <a:picLocks noChangeAspect="1"/>
          </p:cNvPicPr>
          <p:nvPr/>
        </p:nvPicPr>
        <p:blipFill>
          <a:blip r:embed="rId5"/>
          <a:stretch>
            <a:fillRect/>
          </a:stretch>
        </p:blipFill>
        <p:spPr>
          <a:xfrm>
            <a:off x="3500283" y="5668457"/>
            <a:ext cx="1695450" cy="923925"/>
          </a:xfrm>
          <a:prstGeom prst="rect">
            <a:avLst/>
          </a:prstGeom>
        </p:spPr>
      </p:pic>
      <p:sp>
        <p:nvSpPr>
          <p:cNvPr id="8" name="Rectangle 7">
            <a:extLst>
              <a:ext uri="{FF2B5EF4-FFF2-40B4-BE49-F238E27FC236}">
                <a16:creationId xmlns:a16="http://schemas.microsoft.com/office/drawing/2014/main" id="{0FBF3C0C-1647-4C41-8EF2-5FB90442252E}"/>
              </a:ext>
            </a:extLst>
          </p:cNvPr>
          <p:cNvSpPr/>
          <p:nvPr/>
        </p:nvSpPr>
        <p:spPr>
          <a:xfrm>
            <a:off x="5326702" y="5891674"/>
            <a:ext cx="2354940" cy="369332"/>
          </a:xfrm>
          <a:prstGeom prst="rect">
            <a:avLst/>
          </a:prstGeom>
        </p:spPr>
        <p:txBody>
          <a:bodyPr wrap="none">
            <a:spAutoFit/>
          </a:bodyPr>
          <a:lstStyle/>
          <a:p>
            <a:r>
              <a:rPr lang="de-DE" dirty="0"/>
              <a:t>(0 mean, unit variance)</a:t>
            </a:r>
          </a:p>
        </p:txBody>
      </p:sp>
    </p:spTree>
    <p:extLst>
      <p:ext uri="{BB962C8B-B14F-4D97-AF65-F5344CB8AC3E}">
        <p14:creationId xmlns:p14="http://schemas.microsoft.com/office/powerpoint/2010/main" val="3349800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9808FEF1-FB26-4219-821D-CC502A975AE3}"/>
              </a:ext>
            </a:extLst>
          </p:cNvPr>
          <p:cNvSpPr/>
          <p:nvPr/>
        </p:nvSpPr>
        <p:spPr>
          <a:xfrm>
            <a:off x="200891" y="1066800"/>
            <a:ext cx="2878993" cy="369332"/>
          </a:xfrm>
          <a:prstGeom prst="rect">
            <a:avLst/>
          </a:prstGeom>
        </p:spPr>
        <p:txBody>
          <a:bodyPr wrap="none">
            <a:spAutoFit/>
          </a:bodyPr>
          <a:lstStyle/>
          <a:p>
            <a:r>
              <a:rPr lang="en-US" b="1" dirty="0"/>
              <a:t>• Why the need for scaling?</a:t>
            </a:r>
            <a:endParaRPr lang="de-DE" b="1" dirty="0"/>
          </a:p>
        </p:txBody>
      </p:sp>
      <p:pic>
        <p:nvPicPr>
          <p:cNvPr id="3" name="Picture 2">
            <a:extLst>
              <a:ext uri="{FF2B5EF4-FFF2-40B4-BE49-F238E27FC236}">
                <a16:creationId xmlns:a16="http://schemas.microsoft.com/office/drawing/2014/main" id="{9EA3EC2E-7E87-457C-9D5C-98F83BFC9ED2}"/>
              </a:ext>
            </a:extLst>
          </p:cNvPr>
          <p:cNvPicPr>
            <a:picLocks noChangeAspect="1"/>
          </p:cNvPicPr>
          <p:nvPr/>
        </p:nvPicPr>
        <p:blipFill>
          <a:blip r:embed="rId3"/>
          <a:stretch>
            <a:fillRect/>
          </a:stretch>
        </p:blipFill>
        <p:spPr>
          <a:xfrm>
            <a:off x="245918" y="1580764"/>
            <a:ext cx="4162949" cy="3067436"/>
          </a:xfrm>
          <a:prstGeom prst="rect">
            <a:avLst/>
          </a:prstGeom>
        </p:spPr>
      </p:pic>
      <p:pic>
        <p:nvPicPr>
          <p:cNvPr id="4" name="Picture 3">
            <a:extLst>
              <a:ext uri="{FF2B5EF4-FFF2-40B4-BE49-F238E27FC236}">
                <a16:creationId xmlns:a16="http://schemas.microsoft.com/office/drawing/2014/main" id="{FF10B4A7-F77E-4D12-A64F-034CB18C45BA}"/>
              </a:ext>
            </a:extLst>
          </p:cNvPr>
          <p:cNvPicPr>
            <a:picLocks noChangeAspect="1"/>
          </p:cNvPicPr>
          <p:nvPr/>
        </p:nvPicPr>
        <p:blipFill>
          <a:blip r:embed="rId4"/>
          <a:stretch>
            <a:fillRect/>
          </a:stretch>
        </p:blipFill>
        <p:spPr>
          <a:xfrm>
            <a:off x="4859482" y="1548809"/>
            <a:ext cx="4038600" cy="3099391"/>
          </a:xfrm>
          <a:prstGeom prst="rect">
            <a:avLst/>
          </a:prstGeom>
        </p:spPr>
      </p:pic>
    </p:spTree>
    <p:extLst>
      <p:ext uri="{BB962C8B-B14F-4D97-AF65-F5344CB8AC3E}">
        <p14:creationId xmlns:p14="http://schemas.microsoft.com/office/powerpoint/2010/main" val="2509564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3771FE4D-3294-4C28-9335-3C30C3DF00E0}"/>
              </a:ext>
            </a:extLst>
          </p:cNvPr>
          <p:cNvSpPr/>
          <p:nvPr/>
        </p:nvSpPr>
        <p:spPr>
          <a:xfrm>
            <a:off x="228600" y="1467533"/>
            <a:ext cx="8690112" cy="4339650"/>
          </a:xfrm>
          <a:prstGeom prst="rect">
            <a:avLst/>
          </a:prstGeom>
        </p:spPr>
        <p:txBody>
          <a:bodyPr wrap="square">
            <a:spAutoFit/>
          </a:bodyPr>
          <a:lstStyle/>
          <a:p>
            <a:r>
              <a:rPr lang="en-US" sz="2000" b="1" dirty="0">
                <a:latin typeface="CIDFont+F5"/>
              </a:rPr>
              <a:t>• </a:t>
            </a:r>
            <a:r>
              <a:rPr lang="en-US" sz="2000" b="1" dirty="0">
                <a:latin typeface="CIDFont+F2"/>
              </a:rPr>
              <a:t>How many neighbors and how much influence</a:t>
            </a:r>
          </a:p>
          <a:p>
            <a:r>
              <a:rPr lang="en-US" dirty="0">
                <a:latin typeface="CIDFont+F5"/>
              </a:rPr>
              <a:t>– </a:t>
            </a:r>
            <a:r>
              <a:rPr lang="en-US" dirty="0">
                <a:latin typeface="CIDFont+F1"/>
              </a:rPr>
              <a:t>Influence of neighbors to prediction</a:t>
            </a:r>
          </a:p>
          <a:p>
            <a:r>
              <a:rPr lang="en-US" dirty="0">
                <a:latin typeface="CIDFont+F5"/>
              </a:rPr>
              <a:t>– </a:t>
            </a:r>
            <a:r>
              <a:rPr lang="en-US" dirty="0">
                <a:latin typeface="CIDFont+F1"/>
              </a:rPr>
              <a:t>How distance is calculated between neighbors?</a:t>
            </a:r>
          </a:p>
          <a:p>
            <a:r>
              <a:rPr lang="en-US" dirty="0">
                <a:latin typeface="CIDFont+F5"/>
              </a:rPr>
              <a:t>– </a:t>
            </a:r>
            <a:r>
              <a:rPr lang="en-US" dirty="0">
                <a:latin typeface="CIDFont+F1"/>
              </a:rPr>
              <a:t>How should one choose k (number of neighbors)?</a:t>
            </a:r>
            <a:endParaRPr lang="tr-TR" dirty="0">
              <a:latin typeface="CIDFont+F1"/>
            </a:endParaRPr>
          </a:p>
          <a:p>
            <a:endParaRPr lang="en-US" dirty="0">
              <a:latin typeface="CIDFont+F1"/>
            </a:endParaRPr>
          </a:p>
          <a:p>
            <a:r>
              <a:rPr lang="de-DE" sz="2000" b="1" dirty="0">
                <a:latin typeface="CIDFont+F5"/>
              </a:rPr>
              <a:t>• </a:t>
            </a:r>
            <a:r>
              <a:rPr lang="de-DE" sz="2000" b="1" dirty="0">
                <a:latin typeface="CIDFont+F2"/>
              </a:rPr>
              <a:t>Dimensionality and data</a:t>
            </a:r>
          </a:p>
          <a:p>
            <a:r>
              <a:rPr lang="de-DE" dirty="0">
                <a:latin typeface="CIDFont+F5"/>
              </a:rPr>
              <a:t>– </a:t>
            </a:r>
            <a:r>
              <a:rPr lang="de-DE" dirty="0">
                <a:latin typeface="CIDFont+F1"/>
              </a:rPr>
              <a:t>Having too many attributes</a:t>
            </a:r>
          </a:p>
          <a:p>
            <a:r>
              <a:rPr lang="de-DE" dirty="0">
                <a:latin typeface="CIDFont+F5"/>
              </a:rPr>
              <a:t>– </a:t>
            </a:r>
            <a:r>
              <a:rPr lang="de-DE" dirty="0">
                <a:latin typeface="CIDFont+F1"/>
              </a:rPr>
              <a:t>Having irrelevant attributes</a:t>
            </a:r>
          </a:p>
          <a:p>
            <a:r>
              <a:rPr lang="de-DE" dirty="0">
                <a:latin typeface="CIDFont+F5"/>
              </a:rPr>
              <a:t>– </a:t>
            </a:r>
            <a:r>
              <a:rPr lang="de-DE" dirty="0">
                <a:latin typeface="CIDFont+F1"/>
              </a:rPr>
              <a:t>Heterogeneous attributes (distance?)</a:t>
            </a:r>
          </a:p>
          <a:p>
            <a:r>
              <a:rPr lang="en-US" dirty="0">
                <a:latin typeface="CIDFont+F5"/>
              </a:rPr>
              <a:t>– </a:t>
            </a:r>
            <a:r>
              <a:rPr lang="en-US" dirty="0">
                <a:latin typeface="CIDFont+F1"/>
              </a:rPr>
              <a:t>Gets affected by largely unbalanced datasets as is</a:t>
            </a:r>
            <a:r>
              <a:rPr lang="tr-TR" dirty="0">
                <a:latin typeface="CIDFont+F1"/>
              </a:rPr>
              <a:t> </a:t>
            </a:r>
            <a:r>
              <a:rPr lang="en-US" dirty="0">
                <a:latin typeface="CIDFont+F1"/>
              </a:rPr>
              <a:t>the case with most classifiers</a:t>
            </a:r>
            <a:endParaRPr lang="tr-TR" dirty="0">
              <a:latin typeface="CIDFont+F1"/>
            </a:endParaRPr>
          </a:p>
          <a:p>
            <a:endParaRPr lang="en-US" dirty="0">
              <a:latin typeface="CIDFont+F1"/>
            </a:endParaRPr>
          </a:p>
          <a:p>
            <a:r>
              <a:rPr lang="de-DE" sz="2000" b="1" dirty="0">
                <a:latin typeface="CIDFont+F5"/>
              </a:rPr>
              <a:t>• </a:t>
            </a:r>
            <a:r>
              <a:rPr lang="de-DE" sz="2000" b="1" dirty="0">
                <a:latin typeface="CIDFont+F2"/>
              </a:rPr>
              <a:t>Computational efficiency</a:t>
            </a:r>
          </a:p>
          <a:p>
            <a:r>
              <a:rPr lang="en-US" dirty="0">
                <a:latin typeface="CIDFont+F5"/>
              </a:rPr>
              <a:t>– </a:t>
            </a:r>
            <a:r>
              <a:rPr lang="en-US" dirty="0">
                <a:latin typeface="CIDFont+F1"/>
              </a:rPr>
              <a:t>No training required (storage of incidents only)</a:t>
            </a:r>
          </a:p>
          <a:p>
            <a:r>
              <a:rPr lang="en-US" dirty="0">
                <a:latin typeface="CIDFont+F5"/>
              </a:rPr>
              <a:t>– </a:t>
            </a:r>
            <a:r>
              <a:rPr lang="en-US" dirty="0">
                <a:latin typeface="CIDFont+F1"/>
              </a:rPr>
              <a:t>Classification is slow and computationally expensive</a:t>
            </a:r>
          </a:p>
          <a:p>
            <a:r>
              <a:rPr lang="en-US" dirty="0">
                <a:latin typeface="CIDFont+F5"/>
              </a:rPr>
              <a:t>– </a:t>
            </a:r>
            <a:r>
              <a:rPr lang="en-US" dirty="0">
                <a:latin typeface="CIDFont+F1"/>
              </a:rPr>
              <a:t>Not suitable for fast predictions (e.g. online ads)</a:t>
            </a:r>
            <a:endParaRPr lang="de-DE" dirty="0"/>
          </a:p>
        </p:txBody>
      </p:sp>
      <p:sp>
        <p:nvSpPr>
          <p:cNvPr id="3" name="Rectangle 2">
            <a:extLst>
              <a:ext uri="{FF2B5EF4-FFF2-40B4-BE49-F238E27FC236}">
                <a16:creationId xmlns:a16="http://schemas.microsoft.com/office/drawing/2014/main" id="{F4120A2B-D2AA-4F83-A919-673D750689E2}"/>
              </a:ext>
            </a:extLst>
          </p:cNvPr>
          <p:cNvSpPr/>
          <p:nvPr/>
        </p:nvSpPr>
        <p:spPr>
          <a:xfrm>
            <a:off x="225288" y="1098201"/>
            <a:ext cx="2646878" cy="369332"/>
          </a:xfrm>
          <a:prstGeom prst="rect">
            <a:avLst/>
          </a:prstGeom>
        </p:spPr>
        <p:txBody>
          <a:bodyPr wrap="none">
            <a:spAutoFit/>
          </a:bodyPr>
          <a:lstStyle/>
          <a:p>
            <a:r>
              <a:rPr lang="de-DE" b="1" dirty="0">
                <a:solidFill>
                  <a:srgbClr val="FF0000"/>
                </a:solidFill>
              </a:rPr>
              <a:t>Issues with kNN – cont’d</a:t>
            </a:r>
          </a:p>
        </p:txBody>
      </p:sp>
    </p:spTree>
    <p:extLst>
      <p:ext uri="{BB962C8B-B14F-4D97-AF65-F5344CB8AC3E}">
        <p14:creationId xmlns:p14="http://schemas.microsoft.com/office/powerpoint/2010/main" val="781853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2" name="Rectangle 1">
            <a:extLst>
              <a:ext uri="{FF2B5EF4-FFF2-40B4-BE49-F238E27FC236}">
                <a16:creationId xmlns:a16="http://schemas.microsoft.com/office/drawing/2014/main" id="{A6DB60B4-566F-4DA3-ADE1-95AC52D81ACC}"/>
              </a:ext>
            </a:extLst>
          </p:cNvPr>
          <p:cNvSpPr/>
          <p:nvPr/>
        </p:nvSpPr>
        <p:spPr>
          <a:xfrm>
            <a:off x="228600" y="1143000"/>
            <a:ext cx="1697901" cy="369332"/>
          </a:xfrm>
          <a:prstGeom prst="rect">
            <a:avLst/>
          </a:prstGeom>
        </p:spPr>
        <p:txBody>
          <a:bodyPr wrap="none">
            <a:spAutoFit/>
          </a:bodyPr>
          <a:lstStyle/>
          <a:p>
            <a:r>
              <a:rPr lang="de-DE" b="1" dirty="0">
                <a:solidFill>
                  <a:srgbClr val="FF0000"/>
                </a:solidFill>
              </a:rPr>
              <a:t>kNN w/ Python</a:t>
            </a:r>
          </a:p>
        </p:txBody>
      </p:sp>
      <p:sp>
        <p:nvSpPr>
          <p:cNvPr id="3" name="Rectangle 2">
            <a:extLst>
              <a:ext uri="{FF2B5EF4-FFF2-40B4-BE49-F238E27FC236}">
                <a16:creationId xmlns:a16="http://schemas.microsoft.com/office/drawing/2014/main" id="{7157AA40-42D8-4F7A-AC26-5CD4412A5A69}"/>
              </a:ext>
            </a:extLst>
          </p:cNvPr>
          <p:cNvSpPr/>
          <p:nvPr/>
        </p:nvSpPr>
        <p:spPr>
          <a:xfrm>
            <a:off x="228600" y="1743554"/>
            <a:ext cx="8690112" cy="3139321"/>
          </a:xfrm>
          <a:prstGeom prst="rect">
            <a:avLst/>
          </a:prstGeom>
        </p:spPr>
        <p:txBody>
          <a:bodyPr wrap="square">
            <a:spAutoFit/>
          </a:bodyPr>
          <a:lstStyle/>
          <a:p>
            <a:r>
              <a:rPr lang="de-DE" dirty="0">
                <a:solidFill>
                  <a:srgbClr val="00B150"/>
                </a:solidFill>
              </a:rPr>
              <a:t>#using scikit-learn library</a:t>
            </a:r>
          </a:p>
          <a:p>
            <a:r>
              <a:rPr lang="en-US" dirty="0">
                <a:solidFill>
                  <a:srgbClr val="00B150"/>
                </a:solidFill>
              </a:rPr>
              <a:t>from </a:t>
            </a:r>
            <a:r>
              <a:rPr lang="en-US" dirty="0" err="1">
                <a:solidFill>
                  <a:srgbClr val="595959"/>
                </a:solidFill>
              </a:rPr>
              <a:t>sklearn.neighbors</a:t>
            </a:r>
            <a:r>
              <a:rPr lang="en-US" dirty="0">
                <a:solidFill>
                  <a:srgbClr val="595959"/>
                </a:solidFill>
              </a:rPr>
              <a:t> </a:t>
            </a:r>
            <a:r>
              <a:rPr lang="en-US" dirty="0">
                <a:solidFill>
                  <a:srgbClr val="00B150"/>
                </a:solidFill>
              </a:rPr>
              <a:t>import </a:t>
            </a:r>
            <a:r>
              <a:rPr lang="en-US" dirty="0" err="1">
                <a:solidFill>
                  <a:srgbClr val="595959"/>
                </a:solidFill>
              </a:rPr>
              <a:t>KNeighborsClassifier</a:t>
            </a:r>
            <a:endParaRPr lang="en-US" dirty="0">
              <a:solidFill>
                <a:srgbClr val="595959"/>
              </a:solidFill>
            </a:endParaRPr>
          </a:p>
          <a:p>
            <a:r>
              <a:rPr lang="en-US" dirty="0">
                <a:solidFill>
                  <a:srgbClr val="00B150"/>
                </a:solidFill>
              </a:rPr>
              <a:t>from </a:t>
            </a:r>
            <a:r>
              <a:rPr lang="en-US" dirty="0" err="1">
                <a:solidFill>
                  <a:srgbClr val="595959"/>
                </a:solidFill>
              </a:rPr>
              <a:t>sklearn.metrics</a:t>
            </a:r>
            <a:r>
              <a:rPr lang="en-US" dirty="0">
                <a:solidFill>
                  <a:srgbClr val="595959"/>
                </a:solidFill>
              </a:rPr>
              <a:t> </a:t>
            </a:r>
            <a:r>
              <a:rPr lang="en-US" dirty="0">
                <a:solidFill>
                  <a:srgbClr val="00B150"/>
                </a:solidFill>
              </a:rPr>
              <a:t>import </a:t>
            </a:r>
            <a:r>
              <a:rPr lang="en-US" dirty="0" err="1">
                <a:solidFill>
                  <a:srgbClr val="595959"/>
                </a:solidFill>
              </a:rPr>
              <a:t>accuracy_score</a:t>
            </a:r>
            <a:endParaRPr lang="tr-TR" dirty="0">
              <a:solidFill>
                <a:srgbClr val="595959"/>
              </a:solidFill>
            </a:endParaRPr>
          </a:p>
          <a:p>
            <a:endParaRPr lang="en-US" dirty="0">
              <a:solidFill>
                <a:srgbClr val="595959"/>
              </a:solidFill>
            </a:endParaRPr>
          </a:p>
          <a:p>
            <a:r>
              <a:rPr lang="en-US" dirty="0">
                <a:solidFill>
                  <a:srgbClr val="00B150"/>
                </a:solidFill>
              </a:rPr>
              <a:t>#</a:t>
            </a:r>
            <a:r>
              <a:rPr lang="en-US" dirty="0" err="1">
                <a:solidFill>
                  <a:srgbClr val="00B150"/>
                </a:solidFill>
              </a:rPr>
              <a:t>kcv</a:t>
            </a:r>
            <a:r>
              <a:rPr lang="en-US" dirty="0">
                <a:solidFill>
                  <a:srgbClr val="00B150"/>
                </a:solidFill>
              </a:rPr>
              <a:t> is the optimum k value found via CV</a:t>
            </a:r>
          </a:p>
          <a:p>
            <a:r>
              <a:rPr lang="en-US" dirty="0" err="1">
                <a:solidFill>
                  <a:srgbClr val="595959"/>
                </a:solidFill>
              </a:rPr>
              <a:t>Clf</a:t>
            </a:r>
            <a:r>
              <a:rPr lang="en-US" dirty="0">
                <a:solidFill>
                  <a:srgbClr val="595959"/>
                </a:solidFill>
              </a:rPr>
              <a:t> = </a:t>
            </a:r>
            <a:r>
              <a:rPr lang="en-US" dirty="0" err="1">
                <a:solidFill>
                  <a:srgbClr val="595959"/>
                </a:solidFill>
              </a:rPr>
              <a:t>KNeighborsClassifier</a:t>
            </a:r>
            <a:r>
              <a:rPr lang="en-US" dirty="0">
                <a:solidFill>
                  <a:srgbClr val="595959"/>
                </a:solidFill>
              </a:rPr>
              <a:t>(</a:t>
            </a:r>
            <a:r>
              <a:rPr lang="en-US" dirty="0" err="1">
                <a:solidFill>
                  <a:srgbClr val="595959"/>
                </a:solidFill>
              </a:rPr>
              <a:t>n_neighbors</a:t>
            </a:r>
            <a:r>
              <a:rPr lang="en-US" dirty="0">
                <a:solidFill>
                  <a:srgbClr val="595959"/>
                </a:solidFill>
              </a:rPr>
              <a:t>=</a:t>
            </a:r>
            <a:r>
              <a:rPr lang="en-US" dirty="0" err="1">
                <a:solidFill>
                  <a:srgbClr val="595959"/>
                </a:solidFill>
              </a:rPr>
              <a:t>kcv</a:t>
            </a:r>
            <a:r>
              <a:rPr lang="en-US" dirty="0">
                <a:solidFill>
                  <a:srgbClr val="595959"/>
                </a:solidFill>
              </a:rPr>
              <a:t>)</a:t>
            </a:r>
          </a:p>
          <a:p>
            <a:r>
              <a:rPr lang="fr-FR" dirty="0" err="1">
                <a:solidFill>
                  <a:srgbClr val="595959"/>
                </a:solidFill>
              </a:rPr>
              <a:t>Clf.fit</a:t>
            </a:r>
            <a:r>
              <a:rPr lang="fr-FR" dirty="0">
                <a:solidFill>
                  <a:srgbClr val="595959"/>
                </a:solidFill>
              </a:rPr>
              <a:t>(</a:t>
            </a:r>
            <a:r>
              <a:rPr lang="fr-FR" dirty="0" err="1">
                <a:solidFill>
                  <a:srgbClr val="595959"/>
                </a:solidFill>
              </a:rPr>
              <a:t>X_train</a:t>
            </a:r>
            <a:r>
              <a:rPr lang="fr-FR" dirty="0">
                <a:solidFill>
                  <a:srgbClr val="595959"/>
                </a:solidFill>
              </a:rPr>
              <a:t>, </a:t>
            </a:r>
            <a:r>
              <a:rPr lang="fr-FR" dirty="0" err="1">
                <a:solidFill>
                  <a:srgbClr val="595959"/>
                </a:solidFill>
              </a:rPr>
              <a:t>y_train</a:t>
            </a:r>
            <a:r>
              <a:rPr lang="fr-FR" dirty="0">
                <a:solidFill>
                  <a:srgbClr val="595959"/>
                </a:solidFill>
              </a:rPr>
              <a:t>)</a:t>
            </a:r>
          </a:p>
          <a:p>
            <a:r>
              <a:rPr lang="en-US" dirty="0" err="1">
                <a:solidFill>
                  <a:srgbClr val="595959"/>
                </a:solidFill>
              </a:rPr>
              <a:t>accuracy_score</a:t>
            </a:r>
            <a:r>
              <a:rPr lang="en-US" dirty="0">
                <a:solidFill>
                  <a:srgbClr val="595959"/>
                </a:solidFill>
              </a:rPr>
              <a:t>(</a:t>
            </a:r>
            <a:r>
              <a:rPr lang="en-US" dirty="0" err="1">
                <a:solidFill>
                  <a:srgbClr val="595959"/>
                </a:solidFill>
              </a:rPr>
              <a:t>y_test</a:t>
            </a:r>
            <a:r>
              <a:rPr lang="en-US" dirty="0">
                <a:solidFill>
                  <a:srgbClr val="595959"/>
                </a:solidFill>
              </a:rPr>
              <a:t>, </a:t>
            </a:r>
            <a:r>
              <a:rPr lang="en-US" dirty="0" err="1">
                <a:solidFill>
                  <a:srgbClr val="595959"/>
                </a:solidFill>
              </a:rPr>
              <a:t>Clf.predict</a:t>
            </a:r>
            <a:r>
              <a:rPr lang="en-US" dirty="0">
                <a:solidFill>
                  <a:srgbClr val="595959"/>
                </a:solidFill>
              </a:rPr>
              <a:t>(</a:t>
            </a:r>
            <a:r>
              <a:rPr lang="en-US" dirty="0" err="1">
                <a:solidFill>
                  <a:srgbClr val="595959"/>
                </a:solidFill>
              </a:rPr>
              <a:t>X_test</a:t>
            </a:r>
            <a:r>
              <a:rPr lang="en-US" dirty="0">
                <a:solidFill>
                  <a:srgbClr val="595959"/>
                </a:solidFill>
              </a:rPr>
              <a:t>))</a:t>
            </a:r>
            <a:endParaRPr lang="tr-TR" dirty="0">
              <a:solidFill>
                <a:srgbClr val="595959"/>
              </a:solidFill>
            </a:endParaRPr>
          </a:p>
          <a:p>
            <a:endParaRPr lang="en-US" dirty="0">
              <a:solidFill>
                <a:srgbClr val="595959"/>
              </a:solidFill>
            </a:endParaRPr>
          </a:p>
          <a:p>
            <a:r>
              <a:rPr lang="de-DE" dirty="0">
                <a:solidFill>
                  <a:srgbClr val="595959"/>
                </a:solidFill>
              </a:rPr>
              <a:t>#Hyperparameters tuned:</a:t>
            </a:r>
          </a:p>
          <a:p>
            <a:r>
              <a:rPr lang="en-US" dirty="0">
                <a:solidFill>
                  <a:srgbClr val="595959"/>
                </a:solidFill>
              </a:rPr>
              <a:t>#</a:t>
            </a:r>
            <a:r>
              <a:rPr lang="en-US" dirty="0" err="1">
                <a:solidFill>
                  <a:srgbClr val="595959"/>
                </a:solidFill>
              </a:rPr>
              <a:t>n_neighbors:number</a:t>
            </a:r>
            <a:r>
              <a:rPr lang="en-US" dirty="0">
                <a:solidFill>
                  <a:srgbClr val="595959"/>
                </a:solidFill>
              </a:rPr>
              <a:t> of neighbors, metric: metric to</a:t>
            </a:r>
            <a:r>
              <a:rPr lang="tr-TR" dirty="0">
                <a:solidFill>
                  <a:srgbClr val="595959"/>
                </a:solidFill>
              </a:rPr>
              <a:t> </a:t>
            </a:r>
            <a:r>
              <a:rPr lang="de-DE" dirty="0">
                <a:solidFill>
                  <a:srgbClr val="595959"/>
                </a:solidFill>
              </a:rPr>
              <a:t>use for computing distance</a:t>
            </a:r>
            <a:endParaRPr lang="de-DE" dirty="0"/>
          </a:p>
        </p:txBody>
      </p:sp>
    </p:spTree>
    <p:extLst>
      <p:ext uri="{BB962C8B-B14F-4D97-AF65-F5344CB8AC3E}">
        <p14:creationId xmlns:p14="http://schemas.microsoft.com/office/powerpoint/2010/main" val="40220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K-NN (K-Nearest Neighbors)</a:t>
            </a:r>
            <a:endParaRPr lang="en-US" sz="1800" dirty="0"/>
          </a:p>
        </p:txBody>
      </p:sp>
      <p:sp>
        <p:nvSpPr>
          <p:cNvPr id="4" name="Rectangle 3">
            <a:extLst>
              <a:ext uri="{FF2B5EF4-FFF2-40B4-BE49-F238E27FC236}">
                <a16:creationId xmlns:a16="http://schemas.microsoft.com/office/drawing/2014/main" id="{3675E566-C509-4FE8-96FC-EA83512B5D82}"/>
              </a:ext>
            </a:extLst>
          </p:cNvPr>
          <p:cNvSpPr/>
          <p:nvPr/>
        </p:nvSpPr>
        <p:spPr>
          <a:xfrm>
            <a:off x="3505200" y="3733800"/>
            <a:ext cx="5564634" cy="407804"/>
          </a:xfrm>
          <a:prstGeom prst="rect">
            <a:avLst/>
          </a:prstGeom>
        </p:spPr>
        <p:txBody>
          <a:bodyPr wrap="square">
            <a:spAutoFit/>
          </a:bodyPr>
          <a:lstStyle/>
          <a:p>
            <a:pPr marL="241300" lvl="0">
              <a:lnSpc>
                <a:spcPct val="118636"/>
              </a:lnSpc>
            </a:pPr>
            <a:r>
              <a:rPr lang="en-US" sz="900" dirty="0"/>
              <a:t>Some images and notes were retrieved from </a:t>
            </a:r>
            <a:r>
              <a:rPr lang="en-US" sz="900" dirty="0" err="1"/>
              <a:t>Aurélien</a:t>
            </a:r>
            <a:r>
              <a:rPr lang="en-US" sz="900" dirty="0"/>
              <a:t> </a:t>
            </a:r>
            <a:r>
              <a:rPr lang="en-US" sz="900" dirty="0" err="1"/>
              <a:t>Géron</a:t>
            </a:r>
            <a:r>
              <a:rPr lang="en-US" sz="900" dirty="0"/>
              <a:t> - Hands-on Machine Learning with </a:t>
            </a:r>
            <a:r>
              <a:rPr lang="en-US" sz="900" dirty="0" err="1"/>
              <a:t>Scikit</a:t>
            </a:r>
            <a:r>
              <a:rPr lang="en-US" sz="900" dirty="0"/>
              <a:t>-Learn and TensorFlow (2017, O’Reilly)</a:t>
            </a:r>
          </a:p>
        </p:txBody>
      </p:sp>
    </p:spTree>
    <p:extLst>
      <p:ext uri="{BB962C8B-B14F-4D97-AF65-F5344CB8AC3E}">
        <p14:creationId xmlns:p14="http://schemas.microsoft.com/office/powerpoint/2010/main" val="349004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pic>
        <p:nvPicPr>
          <p:cNvPr id="2" name="Picture 1">
            <a:extLst>
              <a:ext uri="{FF2B5EF4-FFF2-40B4-BE49-F238E27FC236}">
                <a16:creationId xmlns:a16="http://schemas.microsoft.com/office/drawing/2014/main" id="{F57FCEA4-8C21-43D7-A801-9EDEFC5FA20C}"/>
              </a:ext>
            </a:extLst>
          </p:cNvPr>
          <p:cNvPicPr>
            <a:picLocks noChangeAspect="1"/>
          </p:cNvPicPr>
          <p:nvPr/>
        </p:nvPicPr>
        <p:blipFill>
          <a:blip r:embed="rId3"/>
          <a:stretch>
            <a:fillRect/>
          </a:stretch>
        </p:blipFill>
        <p:spPr>
          <a:xfrm>
            <a:off x="256309" y="1571625"/>
            <a:ext cx="1431943" cy="1857375"/>
          </a:xfrm>
          <a:prstGeom prst="rect">
            <a:avLst/>
          </a:prstGeom>
        </p:spPr>
      </p:pic>
      <p:sp>
        <p:nvSpPr>
          <p:cNvPr id="3" name="Rectangle 2">
            <a:extLst>
              <a:ext uri="{FF2B5EF4-FFF2-40B4-BE49-F238E27FC236}">
                <a16:creationId xmlns:a16="http://schemas.microsoft.com/office/drawing/2014/main" id="{D785E439-A437-4CEB-BD7B-FA8872D8D92D}"/>
              </a:ext>
            </a:extLst>
          </p:cNvPr>
          <p:cNvSpPr/>
          <p:nvPr/>
        </p:nvSpPr>
        <p:spPr>
          <a:xfrm>
            <a:off x="256309" y="1091671"/>
            <a:ext cx="1005403" cy="369332"/>
          </a:xfrm>
          <a:prstGeom prst="rect">
            <a:avLst/>
          </a:prstGeom>
        </p:spPr>
        <p:txBody>
          <a:bodyPr wrap="none">
            <a:spAutoFit/>
          </a:bodyPr>
          <a:lstStyle/>
          <a:p>
            <a:r>
              <a:rPr lang="de-DE" dirty="0">
                <a:solidFill>
                  <a:srgbClr val="FF0000"/>
                </a:solidFill>
              </a:rPr>
              <a:t>Example</a:t>
            </a:r>
          </a:p>
        </p:txBody>
      </p:sp>
      <p:pic>
        <p:nvPicPr>
          <p:cNvPr id="6" name="Picture 5">
            <a:extLst>
              <a:ext uri="{FF2B5EF4-FFF2-40B4-BE49-F238E27FC236}">
                <a16:creationId xmlns:a16="http://schemas.microsoft.com/office/drawing/2014/main" id="{A0E4324A-16B6-4897-9EDC-5EC436A8D688}"/>
              </a:ext>
            </a:extLst>
          </p:cNvPr>
          <p:cNvPicPr>
            <a:picLocks noChangeAspect="1"/>
          </p:cNvPicPr>
          <p:nvPr/>
        </p:nvPicPr>
        <p:blipFill>
          <a:blip r:embed="rId4"/>
          <a:stretch>
            <a:fillRect/>
          </a:stretch>
        </p:blipFill>
        <p:spPr>
          <a:xfrm>
            <a:off x="972280" y="3702882"/>
            <a:ext cx="3447320" cy="816900"/>
          </a:xfrm>
          <a:prstGeom prst="rect">
            <a:avLst/>
          </a:prstGeom>
        </p:spPr>
      </p:pic>
      <p:sp>
        <p:nvSpPr>
          <p:cNvPr id="7" name="Rectangle 6">
            <a:extLst>
              <a:ext uri="{FF2B5EF4-FFF2-40B4-BE49-F238E27FC236}">
                <a16:creationId xmlns:a16="http://schemas.microsoft.com/office/drawing/2014/main" id="{48AC1BFA-E7AF-467C-892E-8DED9E7480E0}"/>
              </a:ext>
            </a:extLst>
          </p:cNvPr>
          <p:cNvSpPr/>
          <p:nvPr/>
        </p:nvSpPr>
        <p:spPr>
          <a:xfrm>
            <a:off x="1904999" y="1461003"/>
            <a:ext cx="6982691" cy="923330"/>
          </a:xfrm>
          <a:prstGeom prst="rect">
            <a:avLst/>
          </a:prstGeom>
        </p:spPr>
        <p:txBody>
          <a:bodyPr wrap="square">
            <a:spAutoFit/>
          </a:bodyPr>
          <a:lstStyle/>
          <a:p>
            <a:r>
              <a:rPr lang="de-DE" dirty="0"/>
              <a:t>Steve is very shy and withdrawn, invariably helpful but with very little interest in people or in the world of reality. </a:t>
            </a:r>
            <a:r>
              <a:rPr lang="de-DE" b="1" dirty="0"/>
              <a:t>A meek and a tidy soul</a:t>
            </a:r>
            <a:r>
              <a:rPr lang="de-DE" dirty="0"/>
              <a:t>, he has  a need for order and structure, and a passion for detail.</a:t>
            </a:r>
          </a:p>
        </p:txBody>
      </p:sp>
      <p:pic>
        <p:nvPicPr>
          <p:cNvPr id="8" name="Picture 7">
            <a:extLst>
              <a:ext uri="{FF2B5EF4-FFF2-40B4-BE49-F238E27FC236}">
                <a16:creationId xmlns:a16="http://schemas.microsoft.com/office/drawing/2014/main" id="{512714B2-C08F-414F-BB17-94CE864E8EDC}"/>
              </a:ext>
            </a:extLst>
          </p:cNvPr>
          <p:cNvPicPr>
            <a:picLocks noChangeAspect="1"/>
          </p:cNvPicPr>
          <p:nvPr/>
        </p:nvPicPr>
        <p:blipFill>
          <a:blip r:embed="rId5"/>
          <a:stretch>
            <a:fillRect/>
          </a:stretch>
        </p:blipFill>
        <p:spPr>
          <a:xfrm>
            <a:off x="5182525" y="3700158"/>
            <a:ext cx="3618575" cy="804581"/>
          </a:xfrm>
          <a:prstGeom prst="rect">
            <a:avLst/>
          </a:prstGeom>
        </p:spPr>
      </p:pic>
      <p:sp>
        <p:nvSpPr>
          <p:cNvPr id="9" name="Rectangle 8">
            <a:extLst>
              <a:ext uri="{FF2B5EF4-FFF2-40B4-BE49-F238E27FC236}">
                <a16:creationId xmlns:a16="http://schemas.microsoft.com/office/drawing/2014/main" id="{234A6A5F-7AF3-45A4-9FB8-63F534B61BF4}"/>
              </a:ext>
            </a:extLst>
          </p:cNvPr>
          <p:cNvSpPr/>
          <p:nvPr/>
        </p:nvSpPr>
        <p:spPr>
          <a:xfrm>
            <a:off x="1904999" y="2564227"/>
            <a:ext cx="5029200" cy="369332"/>
          </a:xfrm>
          <a:prstGeom prst="rect">
            <a:avLst/>
          </a:prstGeom>
        </p:spPr>
        <p:txBody>
          <a:bodyPr wrap="square">
            <a:spAutoFit/>
          </a:bodyPr>
          <a:lstStyle/>
          <a:p>
            <a:r>
              <a:rPr lang="de-DE" dirty="0"/>
              <a:t>Which of the following  do you find more likely?</a:t>
            </a:r>
          </a:p>
        </p:txBody>
      </p:sp>
      <p:cxnSp>
        <p:nvCxnSpPr>
          <p:cNvPr id="11" name="Straight Arrow Connector 10">
            <a:extLst>
              <a:ext uri="{FF2B5EF4-FFF2-40B4-BE49-F238E27FC236}">
                <a16:creationId xmlns:a16="http://schemas.microsoft.com/office/drawing/2014/main" id="{9E665CF1-E509-4AF0-9B99-CD64463EC30B}"/>
              </a:ext>
            </a:extLst>
          </p:cNvPr>
          <p:cNvCxnSpPr/>
          <p:nvPr/>
        </p:nvCxnSpPr>
        <p:spPr>
          <a:xfrm flipH="1">
            <a:off x="3200400" y="3155118"/>
            <a:ext cx="457200" cy="426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33EE9F-9642-4326-9A38-4E63782F03CF}"/>
              </a:ext>
            </a:extLst>
          </p:cNvPr>
          <p:cNvCxnSpPr/>
          <p:nvPr/>
        </p:nvCxnSpPr>
        <p:spPr>
          <a:xfrm>
            <a:off x="3962400" y="3103717"/>
            <a:ext cx="1905000" cy="47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97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pic>
        <p:nvPicPr>
          <p:cNvPr id="2" name="Picture 1">
            <a:extLst>
              <a:ext uri="{FF2B5EF4-FFF2-40B4-BE49-F238E27FC236}">
                <a16:creationId xmlns:a16="http://schemas.microsoft.com/office/drawing/2014/main" id="{4DA8672E-110D-4F49-A634-C8BEAC585B87}"/>
              </a:ext>
            </a:extLst>
          </p:cNvPr>
          <p:cNvPicPr>
            <a:picLocks noChangeAspect="1"/>
          </p:cNvPicPr>
          <p:nvPr/>
        </p:nvPicPr>
        <p:blipFill>
          <a:blip r:embed="rId3"/>
          <a:stretch>
            <a:fillRect/>
          </a:stretch>
        </p:blipFill>
        <p:spPr>
          <a:xfrm>
            <a:off x="228599" y="1219199"/>
            <a:ext cx="1930911" cy="1712428"/>
          </a:xfrm>
          <a:prstGeom prst="rect">
            <a:avLst/>
          </a:prstGeom>
        </p:spPr>
      </p:pic>
      <p:pic>
        <p:nvPicPr>
          <p:cNvPr id="3" name="Picture 2">
            <a:extLst>
              <a:ext uri="{FF2B5EF4-FFF2-40B4-BE49-F238E27FC236}">
                <a16:creationId xmlns:a16="http://schemas.microsoft.com/office/drawing/2014/main" id="{28E1D563-80F5-4EE7-9A5F-B195AF96BEE0}"/>
              </a:ext>
            </a:extLst>
          </p:cNvPr>
          <p:cNvPicPr>
            <a:picLocks noChangeAspect="1"/>
          </p:cNvPicPr>
          <p:nvPr/>
        </p:nvPicPr>
        <p:blipFill>
          <a:blip r:embed="rId4"/>
          <a:stretch>
            <a:fillRect/>
          </a:stretch>
        </p:blipFill>
        <p:spPr>
          <a:xfrm>
            <a:off x="2557062" y="1892796"/>
            <a:ext cx="3270748" cy="460718"/>
          </a:xfrm>
          <a:prstGeom prst="rect">
            <a:avLst/>
          </a:prstGeom>
        </p:spPr>
      </p:pic>
      <p:pic>
        <p:nvPicPr>
          <p:cNvPr id="4" name="Picture 3">
            <a:extLst>
              <a:ext uri="{FF2B5EF4-FFF2-40B4-BE49-F238E27FC236}">
                <a16:creationId xmlns:a16="http://schemas.microsoft.com/office/drawing/2014/main" id="{C9EBBC0E-15D2-4BF2-B503-48CEF1160527}"/>
              </a:ext>
            </a:extLst>
          </p:cNvPr>
          <p:cNvPicPr>
            <a:picLocks noChangeAspect="1"/>
          </p:cNvPicPr>
          <p:nvPr/>
        </p:nvPicPr>
        <p:blipFill>
          <a:blip r:embed="rId5"/>
          <a:stretch>
            <a:fillRect/>
          </a:stretch>
        </p:blipFill>
        <p:spPr>
          <a:xfrm>
            <a:off x="6172200" y="1219200"/>
            <a:ext cx="2637760" cy="1712428"/>
          </a:xfrm>
          <a:prstGeom prst="rect">
            <a:avLst/>
          </a:prstGeom>
        </p:spPr>
      </p:pic>
      <p:pic>
        <p:nvPicPr>
          <p:cNvPr id="6" name="Picture 5">
            <a:extLst>
              <a:ext uri="{FF2B5EF4-FFF2-40B4-BE49-F238E27FC236}">
                <a16:creationId xmlns:a16="http://schemas.microsoft.com/office/drawing/2014/main" id="{15E317C6-1520-40AD-AC1B-6ADFC7C0F405}"/>
              </a:ext>
            </a:extLst>
          </p:cNvPr>
          <p:cNvPicPr>
            <a:picLocks noChangeAspect="1"/>
          </p:cNvPicPr>
          <p:nvPr/>
        </p:nvPicPr>
        <p:blipFill>
          <a:blip r:embed="rId6"/>
          <a:stretch>
            <a:fillRect/>
          </a:stretch>
        </p:blipFill>
        <p:spPr>
          <a:xfrm>
            <a:off x="5310613" y="3334535"/>
            <a:ext cx="3499348" cy="1900000"/>
          </a:xfrm>
          <a:prstGeom prst="rect">
            <a:avLst/>
          </a:prstGeom>
        </p:spPr>
      </p:pic>
      <p:pic>
        <p:nvPicPr>
          <p:cNvPr id="7" name="Picture 6">
            <a:extLst>
              <a:ext uri="{FF2B5EF4-FFF2-40B4-BE49-F238E27FC236}">
                <a16:creationId xmlns:a16="http://schemas.microsoft.com/office/drawing/2014/main" id="{C51CC7AF-29BA-4065-AA89-42254CA998A5}"/>
              </a:ext>
            </a:extLst>
          </p:cNvPr>
          <p:cNvPicPr>
            <a:picLocks noChangeAspect="1"/>
          </p:cNvPicPr>
          <p:nvPr/>
        </p:nvPicPr>
        <p:blipFill>
          <a:blip r:embed="rId7"/>
          <a:stretch>
            <a:fillRect/>
          </a:stretch>
        </p:blipFill>
        <p:spPr>
          <a:xfrm>
            <a:off x="252699" y="3334535"/>
            <a:ext cx="3813622" cy="1900001"/>
          </a:xfrm>
          <a:prstGeom prst="rect">
            <a:avLst/>
          </a:prstGeom>
        </p:spPr>
      </p:pic>
      <p:pic>
        <p:nvPicPr>
          <p:cNvPr id="8" name="Picture 7">
            <a:extLst>
              <a:ext uri="{FF2B5EF4-FFF2-40B4-BE49-F238E27FC236}">
                <a16:creationId xmlns:a16="http://schemas.microsoft.com/office/drawing/2014/main" id="{13F7D4BD-567B-4801-90A8-B15F2B906A54}"/>
              </a:ext>
            </a:extLst>
          </p:cNvPr>
          <p:cNvPicPr>
            <a:picLocks noChangeAspect="1"/>
          </p:cNvPicPr>
          <p:nvPr/>
        </p:nvPicPr>
        <p:blipFill>
          <a:blip r:embed="rId8"/>
          <a:stretch>
            <a:fillRect/>
          </a:stretch>
        </p:blipFill>
        <p:spPr>
          <a:xfrm>
            <a:off x="2224510" y="5637442"/>
            <a:ext cx="4724400" cy="531146"/>
          </a:xfrm>
          <a:prstGeom prst="rect">
            <a:avLst/>
          </a:prstGeom>
        </p:spPr>
      </p:pic>
      <p:sp>
        <p:nvSpPr>
          <p:cNvPr id="11" name="Arrow: Right 10">
            <a:extLst>
              <a:ext uri="{FF2B5EF4-FFF2-40B4-BE49-F238E27FC236}">
                <a16:creationId xmlns:a16="http://schemas.microsoft.com/office/drawing/2014/main" id="{B887A73A-9CA5-4AD5-A4F5-FF313769FD1D}"/>
              </a:ext>
            </a:extLst>
          </p:cNvPr>
          <p:cNvSpPr/>
          <p:nvPr/>
        </p:nvSpPr>
        <p:spPr>
          <a:xfrm>
            <a:off x="5885396" y="1994911"/>
            <a:ext cx="229218" cy="262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rrow: Right 11">
            <a:extLst>
              <a:ext uri="{FF2B5EF4-FFF2-40B4-BE49-F238E27FC236}">
                <a16:creationId xmlns:a16="http://schemas.microsoft.com/office/drawing/2014/main" id="{6FF61B0E-A71B-4B5A-8FEA-69D010383D56}"/>
              </a:ext>
            </a:extLst>
          </p:cNvPr>
          <p:cNvSpPr/>
          <p:nvPr/>
        </p:nvSpPr>
        <p:spPr>
          <a:xfrm>
            <a:off x="2243677" y="1994911"/>
            <a:ext cx="229218" cy="262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rrow: Down 9">
            <a:extLst>
              <a:ext uri="{FF2B5EF4-FFF2-40B4-BE49-F238E27FC236}">
                <a16:creationId xmlns:a16="http://schemas.microsoft.com/office/drawing/2014/main" id="{BD7DE40D-766A-4935-90C8-75C9BD96E974}"/>
              </a:ext>
            </a:extLst>
          </p:cNvPr>
          <p:cNvSpPr/>
          <p:nvPr/>
        </p:nvSpPr>
        <p:spPr>
          <a:xfrm>
            <a:off x="7620000" y="3002176"/>
            <a:ext cx="304800" cy="286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rrow: Left 12">
            <a:extLst>
              <a:ext uri="{FF2B5EF4-FFF2-40B4-BE49-F238E27FC236}">
                <a16:creationId xmlns:a16="http://schemas.microsoft.com/office/drawing/2014/main" id="{CCCA39BD-D28F-4A66-A396-16405F95DFC2}"/>
              </a:ext>
            </a:extLst>
          </p:cNvPr>
          <p:cNvSpPr/>
          <p:nvPr/>
        </p:nvSpPr>
        <p:spPr>
          <a:xfrm>
            <a:off x="4218756" y="4148593"/>
            <a:ext cx="858925" cy="3773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68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pic>
        <p:nvPicPr>
          <p:cNvPr id="4" name="Picture 3">
            <a:extLst>
              <a:ext uri="{FF2B5EF4-FFF2-40B4-BE49-F238E27FC236}">
                <a16:creationId xmlns:a16="http://schemas.microsoft.com/office/drawing/2014/main" id="{906DEF46-7E2B-4391-BF98-8CF747D8F6FF}"/>
              </a:ext>
            </a:extLst>
          </p:cNvPr>
          <p:cNvPicPr>
            <a:picLocks noChangeAspect="1"/>
          </p:cNvPicPr>
          <p:nvPr/>
        </p:nvPicPr>
        <p:blipFill>
          <a:blip r:embed="rId3"/>
          <a:stretch>
            <a:fillRect/>
          </a:stretch>
        </p:blipFill>
        <p:spPr>
          <a:xfrm>
            <a:off x="1066799" y="2234388"/>
            <a:ext cx="7219424" cy="3023411"/>
          </a:xfrm>
          <a:prstGeom prst="rect">
            <a:avLst/>
          </a:prstGeom>
        </p:spPr>
      </p:pic>
      <p:sp>
        <p:nvSpPr>
          <p:cNvPr id="6" name="Rectangle 5">
            <a:extLst>
              <a:ext uri="{FF2B5EF4-FFF2-40B4-BE49-F238E27FC236}">
                <a16:creationId xmlns:a16="http://schemas.microsoft.com/office/drawing/2014/main" id="{67916947-5052-43B5-8031-84D0AF0E63FA}"/>
              </a:ext>
            </a:extLst>
          </p:cNvPr>
          <p:cNvSpPr/>
          <p:nvPr/>
        </p:nvSpPr>
        <p:spPr>
          <a:xfrm>
            <a:off x="3236538" y="1172972"/>
            <a:ext cx="2670924" cy="400110"/>
          </a:xfrm>
          <a:prstGeom prst="rect">
            <a:avLst/>
          </a:prstGeom>
        </p:spPr>
        <p:txBody>
          <a:bodyPr wrap="none">
            <a:spAutoFit/>
          </a:bodyPr>
          <a:lstStyle/>
          <a:p>
            <a:r>
              <a:rPr lang="de-DE" sz="2000" u="sng" dirty="0">
                <a:solidFill>
                  <a:srgbClr val="FF0000"/>
                </a:solidFill>
              </a:rPr>
              <a:t>Heart of Bayes' theorem</a:t>
            </a:r>
          </a:p>
        </p:txBody>
      </p:sp>
    </p:spTree>
    <p:extLst>
      <p:ext uri="{BB962C8B-B14F-4D97-AF65-F5344CB8AC3E}">
        <p14:creationId xmlns:p14="http://schemas.microsoft.com/office/powerpoint/2010/main" val="242781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sp>
        <p:nvSpPr>
          <p:cNvPr id="2" name="Rectangle 1">
            <a:extLst>
              <a:ext uri="{FF2B5EF4-FFF2-40B4-BE49-F238E27FC236}">
                <a16:creationId xmlns:a16="http://schemas.microsoft.com/office/drawing/2014/main" id="{F17BD4BB-8759-4302-827F-A5C7AE514557}"/>
              </a:ext>
            </a:extLst>
          </p:cNvPr>
          <p:cNvSpPr/>
          <p:nvPr/>
        </p:nvSpPr>
        <p:spPr>
          <a:xfrm>
            <a:off x="2962424" y="1143000"/>
            <a:ext cx="3219151" cy="400110"/>
          </a:xfrm>
          <a:prstGeom prst="rect">
            <a:avLst/>
          </a:prstGeom>
        </p:spPr>
        <p:txBody>
          <a:bodyPr wrap="none">
            <a:spAutoFit/>
          </a:bodyPr>
          <a:lstStyle/>
          <a:p>
            <a:r>
              <a:rPr lang="de-DE" sz="2000" u="sng" dirty="0">
                <a:solidFill>
                  <a:srgbClr val="FF0000"/>
                </a:solidFill>
              </a:rPr>
              <a:t>When to use Bayes' theorem?</a:t>
            </a:r>
          </a:p>
        </p:txBody>
      </p:sp>
      <p:sp>
        <p:nvSpPr>
          <p:cNvPr id="3" name="Rectangle 2">
            <a:extLst>
              <a:ext uri="{FF2B5EF4-FFF2-40B4-BE49-F238E27FC236}">
                <a16:creationId xmlns:a16="http://schemas.microsoft.com/office/drawing/2014/main" id="{4E478F8F-4DBF-447B-858E-2CFE845A7511}"/>
              </a:ext>
            </a:extLst>
          </p:cNvPr>
          <p:cNvSpPr/>
          <p:nvPr/>
        </p:nvSpPr>
        <p:spPr>
          <a:xfrm>
            <a:off x="381000" y="1905000"/>
            <a:ext cx="2309607" cy="369332"/>
          </a:xfrm>
          <a:prstGeom prst="rect">
            <a:avLst/>
          </a:prstGeom>
        </p:spPr>
        <p:txBody>
          <a:bodyPr wrap="none">
            <a:spAutoFit/>
          </a:bodyPr>
          <a:lstStyle/>
          <a:p>
            <a:r>
              <a:rPr lang="de-DE" dirty="0"/>
              <a:t>You have a </a:t>
            </a:r>
            <a:r>
              <a:rPr lang="de-DE" b="1" dirty="0">
                <a:solidFill>
                  <a:srgbClr val="FFC000"/>
                </a:solidFill>
              </a:rPr>
              <a:t>hypothesis</a:t>
            </a:r>
          </a:p>
        </p:txBody>
      </p:sp>
      <p:sp>
        <p:nvSpPr>
          <p:cNvPr id="4" name="Rectangle 3">
            <a:extLst>
              <a:ext uri="{FF2B5EF4-FFF2-40B4-BE49-F238E27FC236}">
                <a16:creationId xmlns:a16="http://schemas.microsoft.com/office/drawing/2014/main" id="{E104E845-0ECC-4156-893D-70CFD5C8B9CB}"/>
              </a:ext>
            </a:extLst>
          </p:cNvPr>
          <p:cNvSpPr/>
          <p:nvPr/>
        </p:nvSpPr>
        <p:spPr>
          <a:xfrm>
            <a:off x="2352850" y="2460133"/>
            <a:ext cx="3133550" cy="369332"/>
          </a:xfrm>
          <a:prstGeom prst="rect">
            <a:avLst/>
          </a:prstGeom>
        </p:spPr>
        <p:txBody>
          <a:bodyPr wrap="none">
            <a:spAutoFit/>
          </a:bodyPr>
          <a:lstStyle/>
          <a:p>
            <a:r>
              <a:rPr lang="de-DE" dirty="0"/>
              <a:t>You've observed some </a:t>
            </a:r>
            <a:r>
              <a:rPr lang="de-DE" b="1" dirty="0">
                <a:solidFill>
                  <a:srgbClr val="0070C0"/>
                </a:solidFill>
              </a:rPr>
              <a:t>evidence</a:t>
            </a:r>
          </a:p>
        </p:txBody>
      </p:sp>
      <p:pic>
        <p:nvPicPr>
          <p:cNvPr id="7" name="Picture 6">
            <a:extLst>
              <a:ext uri="{FF2B5EF4-FFF2-40B4-BE49-F238E27FC236}">
                <a16:creationId xmlns:a16="http://schemas.microsoft.com/office/drawing/2014/main" id="{3BD34466-5595-42F7-96F3-E15AA1A43389}"/>
              </a:ext>
            </a:extLst>
          </p:cNvPr>
          <p:cNvPicPr>
            <a:picLocks noChangeAspect="1"/>
          </p:cNvPicPr>
          <p:nvPr/>
        </p:nvPicPr>
        <p:blipFill>
          <a:blip r:embed="rId3"/>
          <a:stretch>
            <a:fillRect/>
          </a:stretch>
        </p:blipFill>
        <p:spPr>
          <a:xfrm>
            <a:off x="2819400" y="3074193"/>
            <a:ext cx="1667894" cy="709613"/>
          </a:xfrm>
          <a:prstGeom prst="rect">
            <a:avLst/>
          </a:prstGeom>
        </p:spPr>
      </p:pic>
      <p:sp>
        <p:nvSpPr>
          <p:cNvPr id="8" name="Arrow: Curved Left 7">
            <a:extLst>
              <a:ext uri="{FF2B5EF4-FFF2-40B4-BE49-F238E27FC236}">
                <a16:creationId xmlns:a16="http://schemas.microsoft.com/office/drawing/2014/main" id="{99138FEE-CDC4-4137-95F5-8DFE4E0C5269}"/>
              </a:ext>
            </a:extLst>
          </p:cNvPr>
          <p:cNvSpPr/>
          <p:nvPr/>
        </p:nvSpPr>
        <p:spPr>
          <a:xfrm>
            <a:off x="5715000" y="2741923"/>
            <a:ext cx="457200" cy="57733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Arrow: Curved Right 8">
            <a:extLst>
              <a:ext uri="{FF2B5EF4-FFF2-40B4-BE49-F238E27FC236}">
                <a16:creationId xmlns:a16="http://schemas.microsoft.com/office/drawing/2014/main" id="{3E6647AD-563F-4798-A99E-5A74FDFCABC5}"/>
              </a:ext>
            </a:extLst>
          </p:cNvPr>
          <p:cNvSpPr/>
          <p:nvPr/>
        </p:nvSpPr>
        <p:spPr>
          <a:xfrm>
            <a:off x="1905000" y="2274332"/>
            <a:ext cx="304800" cy="468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Rectangle 9">
            <a:extLst>
              <a:ext uri="{FF2B5EF4-FFF2-40B4-BE49-F238E27FC236}">
                <a16:creationId xmlns:a16="http://schemas.microsoft.com/office/drawing/2014/main" id="{AA8E439C-B926-4856-8DFA-2ED255EF629E}"/>
              </a:ext>
            </a:extLst>
          </p:cNvPr>
          <p:cNvSpPr/>
          <p:nvPr/>
        </p:nvSpPr>
        <p:spPr>
          <a:xfrm>
            <a:off x="4568309" y="3244333"/>
            <a:ext cx="1065676" cy="369332"/>
          </a:xfrm>
          <a:prstGeom prst="rect">
            <a:avLst/>
          </a:prstGeom>
        </p:spPr>
        <p:txBody>
          <a:bodyPr wrap="none">
            <a:spAutoFit/>
          </a:bodyPr>
          <a:lstStyle/>
          <a:p>
            <a:r>
              <a:rPr lang="de-DE" dirty="0"/>
              <a:t>You want</a:t>
            </a:r>
          </a:p>
        </p:txBody>
      </p:sp>
    </p:spTree>
    <p:extLst>
      <p:ext uri="{BB962C8B-B14F-4D97-AF65-F5344CB8AC3E}">
        <p14:creationId xmlns:p14="http://schemas.microsoft.com/office/powerpoint/2010/main" val="44617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b="1" dirty="0">
                <a:latin typeface="Roboto"/>
              </a:rPr>
              <a:t>NAÏVE BAYES CLASSIFIER</a:t>
            </a:r>
            <a:endParaRPr lang="en-US" sz="1800" dirty="0"/>
          </a:p>
        </p:txBody>
      </p:sp>
      <p:pic>
        <p:nvPicPr>
          <p:cNvPr id="3" name="Picture 2">
            <a:extLst>
              <a:ext uri="{FF2B5EF4-FFF2-40B4-BE49-F238E27FC236}">
                <a16:creationId xmlns:a16="http://schemas.microsoft.com/office/drawing/2014/main" id="{634A6BE2-1DD4-4644-9D1D-3C321C480770}"/>
              </a:ext>
            </a:extLst>
          </p:cNvPr>
          <p:cNvPicPr>
            <a:picLocks noChangeAspect="1"/>
          </p:cNvPicPr>
          <p:nvPr/>
        </p:nvPicPr>
        <p:blipFill>
          <a:blip r:embed="rId3"/>
          <a:stretch>
            <a:fillRect/>
          </a:stretch>
        </p:blipFill>
        <p:spPr>
          <a:xfrm>
            <a:off x="228600" y="1219200"/>
            <a:ext cx="4114800" cy="2891002"/>
          </a:xfrm>
          <a:prstGeom prst="rect">
            <a:avLst/>
          </a:prstGeom>
        </p:spPr>
      </p:pic>
      <p:pic>
        <p:nvPicPr>
          <p:cNvPr id="4" name="Picture 3">
            <a:extLst>
              <a:ext uri="{FF2B5EF4-FFF2-40B4-BE49-F238E27FC236}">
                <a16:creationId xmlns:a16="http://schemas.microsoft.com/office/drawing/2014/main" id="{07C61CF8-C1F5-415C-BB0B-B4D5F6D83E88}"/>
              </a:ext>
            </a:extLst>
          </p:cNvPr>
          <p:cNvPicPr>
            <a:picLocks noChangeAspect="1"/>
          </p:cNvPicPr>
          <p:nvPr/>
        </p:nvPicPr>
        <p:blipFill>
          <a:blip r:embed="rId4"/>
          <a:stretch>
            <a:fillRect/>
          </a:stretch>
        </p:blipFill>
        <p:spPr>
          <a:xfrm>
            <a:off x="4800602" y="1517246"/>
            <a:ext cx="4114800" cy="895176"/>
          </a:xfrm>
          <a:prstGeom prst="rect">
            <a:avLst/>
          </a:prstGeom>
        </p:spPr>
      </p:pic>
      <p:sp>
        <p:nvSpPr>
          <p:cNvPr id="6" name="Arrow: Right 5">
            <a:extLst>
              <a:ext uri="{FF2B5EF4-FFF2-40B4-BE49-F238E27FC236}">
                <a16:creationId xmlns:a16="http://schemas.microsoft.com/office/drawing/2014/main" id="{E65F248F-67B5-4AA1-AD9D-665C1A024B35}"/>
              </a:ext>
            </a:extLst>
          </p:cNvPr>
          <p:cNvSpPr/>
          <p:nvPr/>
        </p:nvSpPr>
        <p:spPr>
          <a:xfrm>
            <a:off x="4457700" y="1761609"/>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rrow: Down 7">
            <a:extLst>
              <a:ext uri="{FF2B5EF4-FFF2-40B4-BE49-F238E27FC236}">
                <a16:creationId xmlns:a16="http://schemas.microsoft.com/office/drawing/2014/main" id="{22256BE7-D7D2-434D-9993-F7F49B0DDC55}"/>
              </a:ext>
            </a:extLst>
          </p:cNvPr>
          <p:cNvSpPr/>
          <p:nvPr/>
        </p:nvSpPr>
        <p:spPr>
          <a:xfrm>
            <a:off x="6705603" y="2599274"/>
            <a:ext cx="304798" cy="307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a:extLst>
              <a:ext uri="{FF2B5EF4-FFF2-40B4-BE49-F238E27FC236}">
                <a16:creationId xmlns:a16="http://schemas.microsoft.com/office/drawing/2014/main" id="{F6752B0E-5AE8-4AB1-A85B-9B86EC08F0DE}"/>
              </a:ext>
            </a:extLst>
          </p:cNvPr>
          <p:cNvPicPr>
            <a:picLocks noChangeAspect="1"/>
          </p:cNvPicPr>
          <p:nvPr/>
        </p:nvPicPr>
        <p:blipFill>
          <a:blip r:embed="rId5"/>
          <a:stretch>
            <a:fillRect/>
          </a:stretch>
        </p:blipFill>
        <p:spPr>
          <a:xfrm>
            <a:off x="4800600" y="3017891"/>
            <a:ext cx="4114800" cy="928908"/>
          </a:xfrm>
          <a:prstGeom prst="rect">
            <a:avLst/>
          </a:prstGeom>
        </p:spPr>
      </p:pic>
      <p:pic>
        <p:nvPicPr>
          <p:cNvPr id="10" name="Picture 9">
            <a:extLst>
              <a:ext uri="{FF2B5EF4-FFF2-40B4-BE49-F238E27FC236}">
                <a16:creationId xmlns:a16="http://schemas.microsoft.com/office/drawing/2014/main" id="{BB1DC4D3-A2ED-469C-A2D0-9293A40FA301}"/>
              </a:ext>
            </a:extLst>
          </p:cNvPr>
          <p:cNvPicPr>
            <a:picLocks noChangeAspect="1"/>
          </p:cNvPicPr>
          <p:nvPr/>
        </p:nvPicPr>
        <p:blipFill>
          <a:blip r:embed="rId6"/>
          <a:stretch>
            <a:fillRect/>
          </a:stretch>
        </p:blipFill>
        <p:spPr>
          <a:xfrm>
            <a:off x="2514600" y="4445579"/>
            <a:ext cx="4114799" cy="2243363"/>
          </a:xfrm>
          <a:prstGeom prst="rect">
            <a:avLst/>
          </a:prstGeom>
        </p:spPr>
      </p:pic>
      <p:sp>
        <p:nvSpPr>
          <p:cNvPr id="11" name="Arrow: Curved Left 10">
            <a:extLst>
              <a:ext uri="{FF2B5EF4-FFF2-40B4-BE49-F238E27FC236}">
                <a16:creationId xmlns:a16="http://schemas.microsoft.com/office/drawing/2014/main" id="{D530D1BF-6B84-45D3-8136-53F7414F3014}"/>
              </a:ext>
            </a:extLst>
          </p:cNvPr>
          <p:cNvSpPr/>
          <p:nvPr/>
        </p:nvSpPr>
        <p:spPr>
          <a:xfrm>
            <a:off x="6781800" y="3946798"/>
            <a:ext cx="533400" cy="184440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758668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3337</Words>
  <Application>Microsoft Office PowerPoint</Application>
  <PresentationFormat>On-screen Show (4:3)</PresentationFormat>
  <Paragraphs>396</Paragraphs>
  <Slides>46</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Arial</vt:lpstr>
      <vt:lpstr>Calibri</vt:lpstr>
      <vt:lpstr>CIDFont+F1</vt:lpstr>
      <vt:lpstr>CIDFont+F17</vt:lpstr>
      <vt:lpstr>CIDFont+F2</vt:lpstr>
      <vt:lpstr>CIDFont+F5</vt:lpstr>
      <vt:lpstr>Courier New</vt:lpstr>
      <vt:lpstr>Impact</vt:lpstr>
      <vt:lpstr>Roboto</vt:lpstr>
      <vt:lpstr>Tahoma</vt:lpstr>
      <vt:lpstr>Times New Roman</vt:lpstr>
      <vt:lpstr>Wingdings</vt:lpstr>
      <vt:lpstr>NewsPrint</vt:lpstr>
      <vt:lpstr>Custom Design</vt:lpstr>
      <vt:lpstr>PowerPoint Presentation</vt:lpstr>
      <vt:lpstr>PowerPoint Presentation</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PowerPoint Presentation</vt:lpstr>
      <vt:lpstr>SVM (Support Vector Machines)</vt:lpstr>
      <vt:lpstr>SVM (Support Vector Machines)</vt:lpstr>
      <vt:lpstr>SVM (Support Vector Machines)</vt:lpstr>
      <vt:lpstr>SVM (Support Vector Machines)</vt:lpstr>
      <vt:lpstr>SVM (Support Vector Machines)</vt:lpstr>
      <vt:lpstr>SVM (Support Vector Machines)</vt:lpstr>
      <vt:lpstr>SVM (Support Vector Machines)</vt:lpstr>
      <vt:lpstr>SVM (Support Vector Machines)</vt:lpstr>
      <vt:lpstr>SVM (Support Vector Machines)</vt:lpstr>
      <vt:lpstr>SVM (Support Vector Machines)</vt:lpstr>
      <vt:lpstr>SVM (Support Vector Machines)</vt:lpstr>
      <vt:lpstr>PowerPoint Presentation</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lpstr>K-NN (K-Nearest Neighbors)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cp:lastModifiedBy>
  <cp:revision>306</cp:revision>
  <dcterms:created xsi:type="dcterms:W3CDTF">2020-11-02T06:45:19Z</dcterms:created>
  <dcterms:modified xsi:type="dcterms:W3CDTF">2021-04-18T16:28:27Z</dcterms:modified>
</cp:coreProperties>
</file>